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  <p:sldMasterId id="2147483708" r:id="rId2"/>
  </p:sldMasterIdLst>
  <p:notesMasterIdLst>
    <p:notesMasterId r:id="rId65"/>
  </p:notesMasterIdLst>
  <p:handoutMasterIdLst>
    <p:handoutMasterId r:id="rId66"/>
  </p:handoutMasterIdLst>
  <p:sldIdLst>
    <p:sldId id="272" r:id="rId3"/>
    <p:sldId id="256" r:id="rId4"/>
    <p:sldId id="745" r:id="rId5"/>
    <p:sldId id="746" r:id="rId6"/>
    <p:sldId id="747" r:id="rId7"/>
    <p:sldId id="748" r:id="rId8"/>
    <p:sldId id="749" r:id="rId9"/>
    <p:sldId id="750" r:id="rId10"/>
    <p:sldId id="751" r:id="rId11"/>
    <p:sldId id="752" r:id="rId12"/>
    <p:sldId id="753" r:id="rId13"/>
    <p:sldId id="754" r:id="rId14"/>
    <p:sldId id="755" r:id="rId15"/>
    <p:sldId id="756" r:id="rId16"/>
    <p:sldId id="757" r:id="rId17"/>
    <p:sldId id="758" r:id="rId18"/>
    <p:sldId id="759" r:id="rId19"/>
    <p:sldId id="760" r:id="rId20"/>
    <p:sldId id="761" r:id="rId21"/>
    <p:sldId id="762" r:id="rId22"/>
    <p:sldId id="763" r:id="rId23"/>
    <p:sldId id="764" r:id="rId24"/>
    <p:sldId id="765" r:id="rId25"/>
    <p:sldId id="766" r:id="rId26"/>
    <p:sldId id="767" r:id="rId27"/>
    <p:sldId id="768" r:id="rId28"/>
    <p:sldId id="769" r:id="rId29"/>
    <p:sldId id="770" r:id="rId30"/>
    <p:sldId id="771" r:id="rId31"/>
    <p:sldId id="772" r:id="rId32"/>
    <p:sldId id="773" r:id="rId33"/>
    <p:sldId id="774" r:id="rId34"/>
    <p:sldId id="775" r:id="rId35"/>
    <p:sldId id="776" r:id="rId36"/>
    <p:sldId id="777" r:id="rId37"/>
    <p:sldId id="778" r:id="rId38"/>
    <p:sldId id="779" r:id="rId39"/>
    <p:sldId id="780" r:id="rId40"/>
    <p:sldId id="781" r:id="rId41"/>
    <p:sldId id="782" r:id="rId42"/>
    <p:sldId id="783" r:id="rId43"/>
    <p:sldId id="784" r:id="rId44"/>
    <p:sldId id="785" r:id="rId45"/>
    <p:sldId id="786" r:id="rId46"/>
    <p:sldId id="787" r:id="rId47"/>
    <p:sldId id="788" r:id="rId48"/>
    <p:sldId id="789" r:id="rId49"/>
    <p:sldId id="790" r:id="rId50"/>
    <p:sldId id="791" r:id="rId51"/>
    <p:sldId id="792" r:id="rId52"/>
    <p:sldId id="793" r:id="rId53"/>
    <p:sldId id="794" r:id="rId54"/>
    <p:sldId id="795" r:id="rId55"/>
    <p:sldId id="796" r:id="rId56"/>
    <p:sldId id="797" r:id="rId57"/>
    <p:sldId id="798" r:id="rId58"/>
    <p:sldId id="799" r:id="rId59"/>
    <p:sldId id="800" r:id="rId60"/>
    <p:sldId id="801" r:id="rId61"/>
    <p:sldId id="802" r:id="rId62"/>
    <p:sldId id="803" r:id="rId63"/>
    <p:sldId id="804" r:id="rId64"/>
  </p:sldIdLst>
  <p:sldSz cx="9144000" cy="6858000" type="screen4x3"/>
  <p:notesSz cx="6858000" cy="9144000"/>
  <p:defaultTextStyle>
    <a:defPPr>
      <a:defRPr lang="pt-B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D00"/>
    <a:srgbClr val="003300"/>
    <a:srgbClr val="010000"/>
    <a:srgbClr val="CCCCFF"/>
    <a:srgbClr val="66FFFF"/>
    <a:srgbClr val="99FF99"/>
    <a:srgbClr val="000000"/>
    <a:srgbClr val="CC00FF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5" autoAdjust="0"/>
    <p:restoredTop sz="94660"/>
  </p:normalViewPr>
  <p:slideViewPr>
    <p:cSldViewPr snapToGrid="0" snapToObjects="1" showGuides="1">
      <p:cViewPr varScale="1">
        <p:scale>
          <a:sx n="86" d="100"/>
          <a:sy n="86" d="100"/>
        </p:scale>
        <p:origin x="-102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-90" y="-49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53980140-8D12-4894-ACB7-723A18720662}" type="datetimeFigureOut">
              <a:rPr lang="pt-BR"/>
              <a:pPr>
                <a:defRPr/>
              </a:pPr>
              <a:t>29/07/2016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B5AAD9EE-9B5F-48B8-895E-C30886A9BA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5481081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4931AC2C-4330-4C00-98FD-1F1F4617A551}" type="datetimeFigureOut">
              <a:rPr lang="pt-BR"/>
              <a:pPr>
                <a:defRPr/>
              </a:pPr>
              <a:t>29/07/2016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B6367336-E74C-4230-AD94-7731A3F831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7326078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E1749-9E7A-4FB0-B861-3DE7555189F9}" type="datetime1">
              <a:rPr lang="pt-BR"/>
              <a:pPr>
                <a:defRPr/>
              </a:pPr>
              <a:t>29/07/2016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AC3CD-08A3-45FE-B9B3-7F546CE8719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B3AD0-18F8-4E9F-94D2-9B464E4EB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168B4-7545-4FCC-93C5-7D72879DC8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 cstate="screen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A2DD242F-782B-4F42-9449-929674822D57}" type="datetime1">
              <a:rPr lang="pt-BR"/>
              <a:pPr>
                <a:defRPr/>
              </a:pPr>
              <a:t>29/07/2016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4688" y="6396038"/>
            <a:ext cx="7969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48E1A357-7CF6-411B-913B-70C917EFDA9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sp>
        <p:nvSpPr>
          <p:cNvPr id="7" name="Pentagon 6"/>
          <p:cNvSpPr/>
          <p:nvPr userDrawn="1"/>
        </p:nvSpPr>
        <p:spPr>
          <a:xfrm rot="10800000">
            <a:off x="5592763" y="0"/>
            <a:ext cx="3571875" cy="354013"/>
          </a:xfrm>
          <a:prstGeom prst="homePlate">
            <a:avLst>
              <a:gd name="adj" fmla="val 65751"/>
            </a:avLst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5751513" y="-33338"/>
            <a:ext cx="3444875" cy="400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34" charset="-128"/>
              </a:rPr>
              <a:t>TRANSFORMAÇÕES QUÍMICAS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1" r:id="rId3"/>
  </p:sldLayoutIdLst>
  <p:transition>
    <p:fade/>
  </p:transition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entagon 29"/>
          <p:cNvSpPr/>
          <p:nvPr userDrawn="1"/>
        </p:nvSpPr>
        <p:spPr>
          <a:xfrm>
            <a:off x="-31750" y="109538"/>
            <a:ext cx="3570288" cy="415925"/>
          </a:xfrm>
          <a:prstGeom prst="homePlate">
            <a:avLst>
              <a:gd name="adj" fmla="val 848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6288" y="6481763"/>
            <a:ext cx="665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6DC9D241-34BD-4F49-86CA-20421C38A31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cxnSp>
        <p:nvCxnSpPr>
          <p:cNvPr id="8" name="Straight Connector 7"/>
          <p:cNvCxnSpPr/>
          <p:nvPr userDrawn="1"/>
        </p:nvCxnSpPr>
        <p:spPr>
          <a:xfrm rot="5400000">
            <a:off x="-3429001" y="3417888"/>
            <a:ext cx="6858001" cy="0"/>
          </a:xfrm>
          <a:prstGeom prst="line">
            <a:avLst/>
          </a:prstGeom>
          <a:ln w="57150">
            <a:solidFill>
              <a:srgbClr val="FF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5400000">
            <a:off x="5714999" y="3417888"/>
            <a:ext cx="6858001" cy="0"/>
          </a:xfrm>
          <a:prstGeom prst="line">
            <a:avLst/>
          </a:prstGeom>
          <a:ln w="57150">
            <a:solidFill>
              <a:srgbClr val="FF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433513" y="6650038"/>
            <a:ext cx="6858000" cy="0"/>
          </a:xfrm>
          <a:prstGeom prst="line">
            <a:avLst/>
          </a:prstGeom>
          <a:ln w="38100">
            <a:solidFill>
              <a:srgbClr val="FF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3"/>
          <p:cNvPicPr>
            <a:picLocks noChangeAspect="1" noChangeArrowheads="1"/>
          </p:cNvPicPr>
          <p:nvPr userDrawn="1"/>
        </p:nvPicPr>
        <p:blipFill>
          <a:blip r:embed="rId3" cstate="screen">
            <a:clrChange>
              <a:clrFrom>
                <a:srgbClr val="005837"/>
              </a:clrFrom>
              <a:clrTo>
                <a:srgbClr val="00583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4938" y="6370638"/>
            <a:ext cx="11112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3"/>
          <p:cNvSpPr txBox="1">
            <a:spLocks noChangeArrowheads="1"/>
          </p:cNvSpPr>
          <p:nvPr userDrawn="1"/>
        </p:nvSpPr>
        <p:spPr bwMode="auto">
          <a:xfrm>
            <a:off x="0" y="125413"/>
            <a:ext cx="39354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 pitchFamily="34" charset="-128"/>
              </a:rPr>
              <a:t>TRANSFORMAÇÕES QUÍMICAS</a:t>
            </a:r>
            <a:endParaRPr lang="pt-BR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ＭＳ Ｐゴシック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wmf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capa pptb-01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6413AE-D6C0-4BFB-BB86-9F28A83C3F11}" type="slidenum">
              <a:rPr lang="en-US" smtClean="0">
                <a:latin typeface="Calibri" pitchFamily="34" charset="0"/>
                <a:ea typeface="MS PGothic" pitchFamily="34" charset="-128"/>
              </a:rPr>
              <a:pPr/>
              <a:t>1</a:t>
            </a:fld>
            <a:endParaRPr lang="en-US" smtClean="0">
              <a:latin typeface="Calibri" pitchFamily="34" charset="0"/>
              <a:ea typeface="MS PGothic" pitchFamily="34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ChangeArrowheads="1"/>
          </p:cNvSpPr>
          <p:nvPr/>
        </p:nvSpPr>
        <p:spPr bwMode="auto">
          <a:xfrm>
            <a:off x="0" y="908050"/>
            <a:ext cx="5562164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Teoria de BRØNSTED-LOWRY</a:t>
            </a:r>
          </a:p>
        </p:txBody>
      </p:sp>
      <p:sp>
        <p:nvSpPr>
          <p:cNvPr id="344067" name="Rectangle 3"/>
          <p:cNvSpPr>
            <a:spLocks noChangeArrowheads="1"/>
          </p:cNvSpPr>
          <p:nvPr/>
        </p:nvSpPr>
        <p:spPr bwMode="auto">
          <a:xfrm>
            <a:off x="664694" y="1773238"/>
            <a:ext cx="3093283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Brønsted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(HA)</a:t>
            </a:r>
          </a:p>
        </p:txBody>
      </p:sp>
      <p:sp>
        <p:nvSpPr>
          <p:cNvPr id="344068" name="Rectangle 4"/>
          <p:cNvSpPr>
            <a:spLocks noChangeArrowheads="1"/>
          </p:cNvSpPr>
          <p:nvPr/>
        </p:nvSpPr>
        <p:spPr bwMode="auto">
          <a:xfrm>
            <a:off x="5489106" y="1773238"/>
            <a:ext cx="277588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 de Brønsted (B)</a:t>
            </a:r>
          </a:p>
        </p:txBody>
      </p:sp>
      <p:sp>
        <p:nvSpPr>
          <p:cNvPr id="344070" name="Rectangle 6"/>
          <p:cNvSpPr>
            <a:spLocks noChangeArrowheads="1"/>
          </p:cNvSpPr>
          <p:nvPr/>
        </p:nvSpPr>
        <p:spPr bwMode="auto">
          <a:xfrm>
            <a:off x="2627313" y="2492375"/>
            <a:ext cx="3306996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Dissocia-se em água para formar:</a:t>
            </a:r>
          </a:p>
        </p:txBody>
      </p:sp>
      <p:sp>
        <p:nvSpPr>
          <p:cNvPr id="344071" name="AutoShape 7"/>
          <p:cNvSpPr>
            <a:spLocks noChangeArrowheads="1"/>
          </p:cNvSpPr>
          <p:nvPr/>
        </p:nvSpPr>
        <p:spPr bwMode="auto">
          <a:xfrm>
            <a:off x="1979613" y="2276475"/>
            <a:ext cx="215900" cy="865188"/>
          </a:xfrm>
          <a:prstGeom prst="downArrow">
            <a:avLst>
              <a:gd name="adj1" fmla="val 50000"/>
              <a:gd name="adj2" fmla="val 100184"/>
            </a:avLst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4072" name="AutoShape 8"/>
          <p:cNvSpPr>
            <a:spLocks noChangeArrowheads="1"/>
          </p:cNvSpPr>
          <p:nvPr/>
        </p:nvSpPr>
        <p:spPr bwMode="auto">
          <a:xfrm>
            <a:off x="6877050" y="2276475"/>
            <a:ext cx="215900" cy="865188"/>
          </a:xfrm>
          <a:prstGeom prst="downArrow">
            <a:avLst>
              <a:gd name="adj1" fmla="val 50000"/>
              <a:gd name="adj2" fmla="val 100184"/>
            </a:avLst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4073" name="Rectangle 9"/>
          <p:cNvSpPr>
            <a:spLocks noChangeArrowheads="1"/>
          </p:cNvSpPr>
          <p:nvPr/>
        </p:nvSpPr>
        <p:spPr bwMode="auto">
          <a:xfrm>
            <a:off x="1163279" y="3168650"/>
            <a:ext cx="1703993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</a:t>
            </a:r>
            <a:r>
              <a:rPr lang="en-US" sz="28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 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 A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endParaRPr lang="en-US" sz="2400" baseline="-250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44074" name="Rectangle 10"/>
          <p:cNvSpPr>
            <a:spLocks noChangeArrowheads="1"/>
          </p:cNvSpPr>
          <p:nvPr/>
        </p:nvSpPr>
        <p:spPr bwMode="auto">
          <a:xfrm>
            <a:off x="6132154" y="3168650"/>
            <a:ext cx="2123979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BH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 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 OH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(aq)</a:t>
            </a:r>
          </a:p>
        </p:txBody>
      </p:sp>
      <p:sp>
        <p:nvSpPr>
          <p:cNvPr id="344081" name="AutoShape 17"/>
          <p:cNvSpPr>
            <a:spLocks noChangeArrowheads="1"/>
          </p:cNvSpPr>
          <p:nvPr/>
        </p:nvSpPr>
        <p:spPr bwMode="auto">
          <a:xfrm>
            <a:off x="1979613" y="3789363"/>
            <a:ext cx="215900" cy="865187"/>
          </a:xfrm>
          <a:prstGeom prst="downArrow">
            <a:avLst>
              <a:gd name="adj1" fmla="val 50000"/>
              <a:gd name="adj2" fmla="val 100184"/>
            </a:avLst>
          </a:prstGeom>
          <a:solidFill>
            <a:srgbClr val="3366FF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4082" name="AutoShape 18"/>
          <p:cNvSpPr>
            <a:spLocks noChangeArrowheads="1"/>
          </p:cNvSpPr>
          <p:nvPr/>
        </p:nvSpPr>
        <p:spPr bwMode="auto">
          <a:xfrm>
            <a:off x="6877050" y="3789363"/>
            <a:ext cx="215900" cy="865187"/>
          </a:xfrm>
          <a:prstGeom prst="downArrow">
            <a:avLst>
              <a:gd name="adj1" fmla="val 50000"/>
              <a:gd name="adj2" fmla="val 100184"/>
            </a:avLst>
          </a:prstGeom>
          <a:solidFill>
            <a:srgbClr val="3366FF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4083" name="Rectangle 19"/>
          <p:cNvSpPr>
            <a:spLocks noChangeArrowheads="1"/>
          </p:cNvSpPr>
          <p:nvPr/>
        </p:nvSpPr>
        <p:spPr bwMode="auto">
          <a:xfrm>
            <a:off x="3000383" y="4005263"/>
            <a:ext cx="314323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Medida</a:t>
            </a:r>
            <a:r>
              <a:rPr 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do </a:t>
            </a:r>
            <a:r>
              <a:rPr lang="en-US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grau</a:t>
            </a:r>
            <a:r>
              <a:rPr 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</a:t>
            </a:r>
            <a:r>
              <a:rPr lang="en-US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dissociação</a:t>
            </a:r>
            <a:r>
              <a:rPr lang="en-US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:</a:t>
            </a:r>
          </a:p>
        </p:txBody>
      </p:sp>
      <p:sp>
        <p:nvSpPr>
          <p:cNvPr id="344084" name="Rectangle 20"/>
          <p:cNvSpPr>
            <a:spLocks noChangeArrowheads="1"/>
          </p:cNvSpPr>
          <p:nvPr/>
        </p:nvSpPr>
        <p:spPr bwMode="auto">
          <a:xfrm>
            <a:off x="1692275" y="4724400"/>
            <a:ext cx="623569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en-US" sz="32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344085" name="Rectangle 21"/>
          <p:cNvSpPr>
            <a:spLocks noChangeArrowheads="1"/>
          </p:cNvSpPr>
          <p:nvPr/>
        </p:nvSpPr>
        <p:spPr bwMode="auto">
          <a:xfrm>
            <a:off x="6659563" y="4724400"/>
            <a:ext cx="636393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sz="3200" i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en-US" sz="32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ChangeArrowheads="1"/>
          </p:cNvSpPr>
          <p:nvPr/>
        </p:nvSpPr>
        <p:spPr bwMode="auto">
          <a:xfrm>
            <a:off x="0" y="908050"/>
            <a:ext cx="5562164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Teoria de BRØNSTED-LOWRY</a:t>
            </a:r>
          </a:p>
        </p:txBody>
      </p:sp>
      <p:sp>
        <p:nvSpPr>
          <p:cNvPr id="345091" name="Rectangle 3"/>
          <p:cNvSpPr>
            <a:spLocks noChangeArrowheads="1"/>
          </p:cNvSpPr>
          <p:nvPr/>
        </p:nvSpPr>
        <p:spPr bwMode="auto">
          <a:xfrm>
            <a:off x="179388" y="1773238"/>
            <a:ext cx="3093283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 de Brønsted (HA)</a:t>
            </a:r>
          </a:p>
        </p:txBody>
      </p:sp>
      <p:sp>
        <p:nvSpPr>
          <p:cNvPr id="345092" name="Rectangle 4"/>
          <p:cNvSpPr>
            <a:spLocks noChangeArrowheads="1"/>
          </p:cNvSpPr>
          <p:nvPr/>
        </p:nvSpPr>
        <p:spPr bwMode="auto">
          <a:xfrm>
            <a:off x="5003800" y="1773238"/>
            <a:ext cx="277588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 de Brønsted (B)</a:t>
            </a:r>
          </a:p>
        </p:txBody>
      </p:sp>
      <p:sp>
        <p:nvSpPr>
          <p:cNvPr id="345099" name="Rectangle 11"/>
          <p:cNvSpPr>
            <a:spLocks noChangeArrowheads="1"/>
          </p:cNvSpPr>
          <p:nvPr/>
        </p:nvSpPr>
        <p:spPr bwMode="auto">
          <a:xfrm>
            <a:off x="2051050" y="2276475"/>
            <a:ext cx="73025" cy="4318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5100" name="Rectangle 12"/>
          <p:cNvSpPr>
            <a:spLocks noChangeArrowheads="1"/>
          </p:cNvSpPr>
          <p:nvPr/>
        </p:nvSpPr>
        <p:spPr bwMode="auto">
          <a:xfrm>
            <a:off x="6877050" y="2276475"/>
            <a:ext cx="71438" cy="4318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5101" name="Rectangle 13"/>
          <p:cNvSpPr>
            <a:spLocks noChangeArrowheads="1"/>
          </p:cNvSpPr>
          <p:nvPr/>
        </p:nvSpPr>
        <p:spPr bwMode="auto">
          <a:xfrm>
            <a:off x="2051050" y="2636838"/>
            <a:ext cx="4897438" cy="71437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5102" name="AutoShape 14"/>
          <p:cNvSpPr>
            <a:spLocks noChangeArrowheads="1"/>
          </p:cNvSpPr>
          <p:nvPr/>
        </p:nvSpPr>
        <p:spPr bwMode="auto">
          <a:xfrm>
            <a:off x="4441825" y="2636838"/>
            <a:ext cx="274638" cy="647700"/>
          </a:xfrm>
          <a:prstGeom prst="downArrow">
            <a:avLst>
              <a:gd name="adj1" fmla="val 41037"/>
              <a:gd name="adj2" fmla="val 40769"/>
            </a:avLst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5103" name="Rectangle 15"/>
          <p:cNvSpPr>
            <a:spLocks noChangeArrowheads="1"/>
          </p:cNvSpPr>
          <p:nvPr/>
        </p:nvSpPr>
        <p:spPr bwMode="auto">
          <a:xfrm>
            <a:off x="3549650" y="2276475"/>
            <a:ext cx="1830437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“Proton Transfer”</a:t>
            </a:r>
          </a:p>
        </p:txBody>
      </p:sp>
      <p:sp>
        <p:nvSpPr>
          <p:cNvPr id="345104" name="Rectangle 16"/>
          <p:cNvSpPr>
            <a:spLocks noChangeArrowheads="1"/>
          </p:cNvSpPr>
          <p:nvPr/>
        </p:nvSpPr>
        <p:spPr bwMode="auto">
          <a:xfrm>
            <a:off x="3670300" y="3284538"/>
            <a:ext cx="1540486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BH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 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 A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endParaRPr lang="en-US" sz="2400" baseline="300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45105" name="AutoShape 17"/>
          <p:cNvSpPr>
            <a:spLocks noChangeArrowheads="1"/>
          </p:cNvSpPr>
          <p:nvPr/>
        </p:nvSpPr>
        <p:spPr bwMode="auto">
          <a:xfrm rot="5400000">
            <a:off x="4968082" y="3898106"/>
            <a:ext cx="1008062" cy="790575"/>
          </a:xfrm>
          <a:custGeom>
            <a:avLst/>
            <a:gdLst>
              <a:gd name="G0" fmla="+- 14422 0 0"/>
              <a:gd name="G1" fmla="+- 18947 0 0"/>
              <a:gd name="G2" fmla="+- 3946 0 0"/>
              <a:gd name="G3" fmla="*/ 14422 1 2"/>
              <a:gd name="G4" fmla="+- G3 10800 0"/>
              <a:gd name="G5" fmla="+- 21600 14422 18947"/>
              <a:gd name="G6" fmla="+- 18947 3946 0"/>
              <a:gd name="G7" fmla="*/ G6 1 2"/>
              <a:gd name="G8" fmla="*/ 18947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947 1 2"/>
              <a:gd name="G15" fmla="+- G5 0 G4"/>
              <a:gd name="G16" fmla="+- G0 0 G4"/>
              <a:gd name="G17" fmla="*/ G2 G15 G16"/>
              <a:gd name="T0" fmla="*/ 18011 w 21600"/>
              <a:gd name="T1" fmla="*/ 0 h 21600"/>
              <a:gd name="T2" fmla="*/ 14422 w 21600"/>
              <a:gd name="T3" fmla="*/ 3946 h 21600"/>
              <a:gd name="T4" fmla="*/ 0 w 21600"/>
              <a:gd name="T5" fmla="*/ 20533 h 21600"/>
              <a:gd name="T6" fmla="*/ 9474 w 21600"/>
              <a:gd name="T7" fmla="*/ 21600 h 21600"/>
              <a:gd name="T8" fmla="*/ 18947 w 21600"/>
              <a:gd name="T9" fmla="*/ 13050 h 21600"/>
              <a:gd name="T10" fmla="*/ 21600 w 21600"/>
              <a:gd name="T11" fmla="*/ 3946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011" y="0"/>
                </a:moveTo>
                <a:lnTo>
                  <a:pt x="14422" y="3946"/>
                </a:lnTo>
                <a:lnTo>
                  <a:pt x="17075" y="3946"/>
                </a:lnTo>
                <a:lnTo>
                  <a:pt x="17075" y="19466"/>
                </a:lnTo>
                <a:lnTo>
                  <a:pt x="0" y="19466"/>
                </a:lnTo>
                <a:lnTo>
                  <a:pt x="0" y="21600"/>
                </a:lnTo>
                <a:lnTo>
                  <a:pt x="18947" y="21600"/>
                </a:lnTo>
                <a:lnTo>
                  <a:pt x="18947" y="3946"/>
                </a:lnTo>
                <a:lnTo>
                  <a:pt x="21600" y="3946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5106" name="AutoShape 18"/>
          <p:cNvSpPr>
            <a:spLocks noChangeArrowheads="1"/>
          </p:cNvSpPr>
          <p:nvPr/>
        </p:nvSpPr>
        <p:spPr bwMode="auto">
          <a:xfrm rot="16200000" flipH="1">
            <a:off x="3311526" y="3897312"/>
            <a:ext cx="1008062" cy="792163"/>
          </a:xfrm>
          <a:custGeom>
            <a:avLst/>
            <a:gdLst>
              <a:gd name="G0" fmla="+- 14456 0 0"/>
              <a:gd name="G1" fmla="+- 18947 0 0"/>
              <a:gd name="G2" fmla="+- 3946 0 0"/>
              <a:gd name="G3" fmla="*/ 14456 1 2"/>
              <a:gd name="G4" fmla="+- G3 10800 0"/>
              <a:gd name="G5" fmla="+- 21600 14456 18947"/>
              <a:gd name="G6" fmla="+- 18947 3946 0"/>
              <a:gd name="G7" fmla="*/ G6 1 2"/>
              <a:gd name="G8" fmla="*/ 18947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947 1 2"/>
              <a:gd name="G15" fmla="+- G5 0 G4"/>
              <a:gd name="G16" fmla="+- G0 0 G4"/>
              <a:gd name="G17" fmla="*/ G2 G15 G16"/>
              <a:gd name="T0" fmla="*/ 18028 w 21600"/>
              <a:gd name="T1" fmla="*/ 0 h 21600"/>
              <a:gd name="T2" fmla="*/ 14456 w 21600"/>
              <a:gd name="T3" fmla="*/ 3946 h 21600"/>
              <a:gd name="T4" fmla="*/ 0 w 21600"/>
              <a:gd name="T5" fmla="*/ 20552 h 21600"/>
              <a:gd name="T6" fmla="*/ 9474 w 21600"/>
              <a:gd name="T7" fmla="*/ 21600 h 21600"/>
              <a:gd name="T8" fmla="*/ 18947 w 21600"/>
              <a:gd name="T9" fmla="*/ 13050 h 21600"/>
              <a:gd name="T10" fmla="*/ 21600 w 21600"/>
              <a:gd name="T11" fmla="*/ 3946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028" y="0"/>
                </a:moveTo>
                <a:lnTo>
                  <a:pt x="14456" y="3946"/>
                </a:lnTo>
                <a:lnTo>
                  <a:pt x="17109" y="3946"/>
                </a:lnTo>
                <a:lnTo>
                  <a:pt x="17109" y="19505"/>
                </a:lnTo>
                <a:lnTo>
                  <a:pt x="0" y="19505"/>
                </a:lnTo>
                <a:lnTo>
                  <a:pt x="0" y="21600"/>
                </a:lnTo>
                <a:lnTo>
                  <a:pt x="18947" y="21600"/>
                </a:lnTo>
                <a:lnTo>
                  <a:pt x="18947" y="3946"/>
                </a:lnTo>
                <a:lnTo>
                  <a:pt x="21600" y="3946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5107" name="Rectangle 19"/>
          <p:cNvSpPr>
            <a:spLocks noChangeArrowheads="1"/>
          </p:cNvSpPr>
          <p:nvPr/>
        </p:nvSpPr>
        <p:spPr bwMode="auto">
          <a:xfrm>
            <a:off x="5918200" y="4437063"/>
            <a:ext cx="2435795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 CONJUGADA</a:t>
            </a:r>
          </a:p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 HA</a:t>
            </a:r>
          </a:p>
        </p:txBody>
      </p:sp>
      <p:sp>
        <p:nvSpPr>
          <p:cNvPr id="345108" name="Rectangle 20"/>
          <p:cNvSpPr>
            <a:spLocks noChangeArrowheads="1"/>
          </p:cNvSpPr>
          <p:nvPr/>
        </p:nvSpPr>
        <p:spPr bwMode="auto">
          <a:xfrm>
            <a:off x="668281" y="4437063"/>
            <a:ext cx="2579744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r" eaLnBrk="0" hangingPunct="0"/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CONJUGADO</a:t>
            </a:r>
          </a:p>
          <a:p>
            <a:pPr algn="r"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 BH</a:t>
            </a:r>
            <a:r>
              <a:rPr 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ChangeArrowheads="1"/>
          </p:cNvSpPr>
          <p:nvPr/>
        </p:nvSpPr>
        <p:spPr bwMode="auto">
          <a:xfrm>
            <a:off x="1349303" y="2239963"/>
            <a:ext cx="5886227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 dirty="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HA</a:t>
            </a:r>
            <a:r>
              <a:rPr 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  +   </a:t>
            </a:r>
            <a:r>
              <a:rPr 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</a:t>
            </a:r>
            <a:r>
              <a:rPr 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       </a:t>
            </a:r>
            <a:r>
              <a:rPr 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		 </a:t>
            </a:r>
            <a:r>
              <a:rPr lang="en-US" sz="4000" dirty="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	+  </a:t>
            </a:r>
            <a:r>
              <a:rPr lang="en-US" sz="4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BH</a:t>
            </a:r>
          </a:p>
        </p:txBody>
      </p:sp>
      <p:sp>
        <p:nvSpPr>
          <p:cNvPr id="297987" name="Rectangle 3"/>
          <p:cNvSpPr>
            <a:spLocks noChangeArrowheads="1"/>
          </p:cNvSpPr>
          <p:nvPr/>
        </p:nvSpPr>
        <p:spPr bwMode="auto">
          <a:xfrm>
            <a:off x="1349303" y="1736725"/>
            <a:ext cx="85760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</a:p>
        </p:txBody>
      </p:sp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2825300" y="1777656"/>
            <a:ext cx="76944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</a:t>
            </a:r>
          </a:p>
        </p:txBody>
      </p:sp>
      <p:sp>
        <p:nvSpPr>
          <p:cNvPr id="297989" name="Rectangle 5"/>
          <p:cNvSpPr>
            <a:spLocks noChangeArrowheads="1"/>
          </p:cNvSpPr>
          <p:nvPr/>
        </p:nvSpPr>
        <p:spPr bwMode="auto">
          <a:xfrm>
            <a:off x="4630043" y="1527175"/>
            <a:ext cx="1468094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</a:t>
            </a:r>
          </a:p>
          <a:p>
            <a:pPr algn="ctr" eaLnBrk="0" hangingPunct="0"/>
            <a:r>
              <a:rPr lang="en-US" sz="240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conjugada</a:t>
            </a:r>
          </a:p>
        </p:txBody>
      </p:sp>
      <p:sp>
        <p:nvSpPr>
          <p:cNvPr id="297990" name="Rectangle 6"/>
          <p:cNvSpPr>
            <a:spLocks noChangeArrowheads="1"/>
          </p:cNvSpPr>
          <p:nvPr/>
        </p:nvSpPr>
        <p:spPr bwMode="auto">
          <a:xfrm>
            <a:off x="6563549" y="1527175"/>
            <a:ext cx="1482521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</a:p>
          <a:p>
            <a:pPr algn="ctr"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conjugado</a:t>
            </a:r>
          </a:p>
        </p:txBody>
      </p:sp>
      <p:sp>
        <p:nvSpPr>
          <p:cNvPr id="297991" name="Line 7"/>
          <p:cNvSpPr>
            <a:spLocks noChangeShapeType="1"/>
          </p:cNvSpPr>
          <p:nvPr/>
        </p:nvSpPr>
        <p:spPr bwMode="auto">
          <a:xfrm>
            <a:off x="1822378" y="3200400"/>
            <a:ext cx="3581400" cy="0"/>
          </a:xfrm>
          <a:prstGeom prst="line">
            <a:avLst/>
          </a:prstGeom>
          <a:noFill/>
          <a:ln w="19050">
            <a:solidFill>
              <a:srgbClr val="FF0033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822378" y="2971800"/>
            <a:ext cx="3581400" cy="228600"/>
            <a:chOff x="912" y="1872"/>
            <a:chExt cx="2256" cy="144"/>
          </a:xfrm>
        </p:grpSpPr>
        <p:sp>
          <p:nvSpPr>
            <p:cNvPr id="297993" name="Line 9"/>
            <p:cNvSpPr>
              <a:spLocks noChangeShapeType="1"/>
            </p:cNvSpPr>
            <p:nvPr/>
          </p:nvSpPr>
          <p:spPr bwMode="auto">
            <a:xfrm flipV="1">
              <a:off x="912" y="1872"/>
              <a:ext cx="0" cy="144"/>
            </a:xfrm>
            <a:prstGeom prst="line">
              <a:avLst/>
            </a:prstGeom>
            <a:noFill/>
            <a:ln w="19050">
              <a:solidFill>
                <a:srgbClr val="FF0033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297994" name="Line 10"/>
            <p:cNvSpPr>
              <a:spLocks noChangeShapeType="1"/>
            </p:cNvSpPr>
            <p:nvPr/>
          </p:nvSpPr>
          <p:spPr bwMode="auto">
            <a:xfrm flipV="1">
              <a:off x="3168" y="1872"/>
              <a:ext cx="0" cy="144"/>
            </a:xfrm>
            <a:prstGeom prst="line">
              <a:avLst/>
            </a:prstGeom>
            <a:noFill/>
            <a:ln w="19050">
              <a:solidFill>
                <a:srgbClr val="FF0033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210021" y="2895600"/>
            <a:ext cx="3527425" cy="609600"/>
            <a:chOff x="2064" y="1824"/>
            <a:chExt cx="2274" cy="384"/>
          </a:xfrm>
        </p:grpSpPr>
        <p:sp>
          <p:nvSpPr>
            <p:cNvPr id="297996" name="Line 12"/>
            <p:cNvSpPr>
              <a:spLocks noChangeShapeType="1"/>
            </p:cNvSpPr>
            <p:nvPr/>
          </p:nvSpPr>
          <p:spPr bwMode="auto">
            <a:xfrm>
              <a:off x="2064" y="2208"/>
              <a:ext cx="225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297997" name="Line 13"/>
            <p:cNvSpPr>
              <a:spLocks noChangeShapeType="1"/>
            </p:cNvSpPr>
            <p:nvPr/>
          </p:nvSpPr>
          <p:spPr bwMode="auto">
            <a:xfrm flipV="1">
              <a:off x="2064" y="1824"/>
              <a:ext cx="0" cy="38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297998" name="Line 14"/>
            <p:cNvSpPr>
              <a:spLocks noChangeShapeType="1"/>
            </p:cNvSpPr>
            <p:nvPr/>
          </p:nvSpPr>
          <p:spPr bwMode="auto">
            <a:xfrm flipV="1">
              <a:off x="4338" y="1824"/>
              <a:ext cx="0" cy="38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none" w="sm" len="sm"/>
              <a:tailEnd type="stealth" w="med" len="med"/>
            </a:ln>
            <a:effectLst/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</p:grpSp>
      <p:sp>
        <p:nvSpPr>
          <p:cNvPr id="297999" name="Line 15"/>
          <p:cNvSpPr>
            <a:spLocks noChangeShapeType="1"/>
          </p:cNvSpPr>
          <p:nvPr/>
        </p:nvSpPr>
        <p:spPr bwMode="auto">
          <a:xfrm>
            <a:off x="3810000" y="2562225"/>
            <a:ext cx="60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298001" name="Rectangle 17"/>
          <p:cNvSpPr>
            <a:spLocks noChangeArrowheads="1"/>
          </p:cNvSpPr>
          <p:nvPr/>
        </p:nvSpPr>
        <p:spPr bwMode="auto">
          <a:xfrm>
            <a:off x="5159303" y="3505200"/>
            <a:ext cx="63478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+H</a:t>
            </a:r>
            <a:r>
              <a:rPr lang="en-US" sz="2400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</a:p>
        </p:txBody>
      </p:sp>
      <p:sp>
        <p:nvSpPr>
          <p:cNvPr id="298002" name="Rectangle 18"/>
          <p:cNvSpPr>
            <a:spLocks noChangeArrowheads="1"/>
          </p:cNvSpPr>
          <p:nvPr/>
        </p:nvSpPr>
        <p:spPr bwMode="auto">
          <a:xfrm>
            <a:off x="2339903" y="3179418"/>
            <a:ext cx="57547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dirty="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-H</a:t>
            </a:r>
            <a:r>
              <a:rPr lang="en-US" sz="2400" baseline="30000" dirty="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</a:p>
        </p:txBody>
      </p:sp>
      <p:sp>
        <p:nvSpPr>
          <p:cNvPr id="298009" name="Rectangle 25"/>
          <p:cNvSpPr>
            <a:spLocks noChangeArrowheads="1"/>
          </p:cNvSpPr>
          <p:nvPr/>
        </p:nvSpPr>
        <p:spPr bwMode="auto">
          <a:xfrm>
            <a:off x="374578" y="908050"/>
            <a:ext cx="5562164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Teoria de BRØNSTED-LOWRY</a:t>
            </a:r>
          </a:p>
        </p:txBody>
      </p:sp>
      <p:sp>
        <p:nvSpPr>
          <p:cNvPr id="298010" name="Rectangle 26"/>
          <p:cNvSpPr>
            <a:spLocks noChangeArrowheads="1"/>
          </p:cNvSpPr>
          <p:nvPr/>
        </p:nvSpPr>
        <p:spPr bwMode="auto">
          <a:xfrm>
            <a:off x="1161656" y="4351530"/>
            <a:ext cx="6820688" cy="120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n-US" sz="3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</a:t>
            </a:r>
            <a:r>
              <a:rPr lang="en-US" sz="3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Brønsted</a:t>
            </a: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= </a:t>
            </a:r>
            <a:r>
              <a:rPr lang="en-US" sz="3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doador</a:t>
            </a: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H</a:t>
            </a:r>
            <a:r>
              <a:rPr lang="en-US" sz="36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</a:p>
          <a:p>
            <a:pPr algn="ctr" eaLnBrk="0" hangingPunct="0"/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 de </a:t>
            </a:r>
            <a:r>
              <a:rPr lang="en-US" sz="3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Brønsted</a:t>
            </a: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= </a:t>
            </a:r>
            <a:r>
              <a:rPr lang="en-US" sz="3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aceptor</a:t>
            </a: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H</a:t>
            </a:r>
            <a:r>
              <a:rPr lang="en-US" sz="36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endParaRPr lang="en-US" sz="36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34" name="Rectangle 18"/>
          <p:cNvSpPr>
            <a:spLocks noChangeArrowheads="1"/>
          </p:cNvSpPr>
          <p:nvPr/>
        </p:nvSpPr>
        <p:spPr bwMode="auto">
          <a:xfrm>
            <a:off x="0" y="908050"/>
            <a:ext cx="5562164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Teoria de BRØNSTED-LOWRY</a:t>
            </a:r>
          </a:p>
        </p:txBody>
      </p:sp>
      <p:sp>
        <p:nvSpPr>
          <p:cNvPr id="367635" name="Rectangle 19"/>
          <p:cNvSpPr>
            <a:spLocks noChangeArrowheads="1"/>
          </p:cNvSpPr>
          <p:nvPr/>
        </p:nvSpPr>
        <p:spPr bwMode="auto">
          <a:xfrm>
            <a:off x="468313" y="3789363"/>
            <a:ext cx="5542992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342900" indent="-342900" eaLnBrk="0" hangingPunct="0">
              <a:buFontTx/>
              <a:buAutoNum type="arabicPeriod"/>
            </a:pP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Identifique o ácido e a base de Brønsted</a:t>
            </a:r>
          </a:p>
          <a:p>
            <a:pPr marL="342900" indent="-342900" eaLnBrk="0" hangingPunct="0">
              <a:buFontTx/>
              <a:buAutoNum type="arabicPeriod"/>
            </a:pPr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Identifique o ácido e a base conjugada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367637" name="Picture 2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8244"/>
          <a:stretch>
            <a:fillRect/>
          </a:stretch>
        </p:blipFill>
        <p:spPr bwMode="auto">
          <a:xfrm>
            <a:off x="682625" y="2095500"/>
            <a:ext cx="7777163" cy="1333500"/>
          </a:xfrm>
          <a:prstGeom prst="rect">
            <a:avLst/>
          </a:prstGeom>
          <a:noFill/>
        </p:spPr>
      </p:pic>
      <p:sp>
        <p:nvSpPr>
          <p:cNvPr id="367638" name="Rectangle 22"/>
          <p:cNvSpPr>
            <a:spLocks noChangeArrowheads="1"/>
          </p:cNvSpPr>
          <p:nvPr/>
        </p:nvSpPr>
        <p:spPr bwMode="auto">
          <a:xfrm>
            <a:off x="323850" y="1557338"/>
            <a:ext cx="133677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Exemplo: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3" name="Rectangle 3"/>
          <p:cNvSpPr>
            <a:spLocks noChangeArrowheads="1"/>
          </p:cNvSpPr>
          <p:nvPr/>
        </p:nvSpPr>
        <p:spPr bwMode="auto">
          <a:xfrm>
            <a:off x="0" y="908050"/>
            <a:ext cx="3168175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Teoria de LEWIS</a:t>
            </a:r>
          </a:p>
        </p:txBody>
      </p:sp>
      <p:sp>
        <p:nvSpPr>
          <p:cNvPr id="348166" name="Rectangle 6"/>
          <p:cNvSpPr>
            <a:spLocks noChangeArrowheads="1"/>
          </p:cNvSpPr>
          <p:nvPr/>
        </p:nvSpPr>
        <p:spPr bwMode="auto">
          <a:xfrm>
            <a:off x="1377950" y="1755775"/>
            <a:ext cx="70326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8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B:</a:t>
            </a:r>
          </a:p>
        </p:txBody>
      </p:sp>
      <p:sp>
        <p:nvSpPr>
          <p:cNvPr id="348167" name="Rectangle 7"/>
          <p:cNvSpPr>
            <a:spLocks noChangeArrowheads="1"/>
          </p:cNvSpPr>
          <p:nvPr/>
        </p:nvSpPr>
        <p:spPr bwMode="auto">
          <a:xfrm>
            <a:off x="3130550" y="1725613"/>
            <a:ext cx="262892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doador de par de e</a:t>
            </a:r>
            <a:r>
              <a:rPr 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  <p:sp>
        <p:nvSpPr>
          <p:cNvPr id="348168" name="Rectangle 8"/>
          <p:cNvSpPr>
            <a:spLocks noChangeArrowheads="1"/>
          </p:cNvSpPr>
          <p:nvPr/>
        </p:nvSpPr>
        <p:spPr bwMode="auto">
          <a:xfrm>
            <a:off x="4121150" y="1268413"/>
            <a:ext cx="192052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 de Lewis</a:t>
            </a:r>
          </a:p>
        </p:txBody>
      </p:sp>
      <p:sp>
        <p:nvSpPr>
          <p:cNvPr id="348169" name="Rectangle 9"/>
          <p:cNvSpPr>
            <a:spLocks noChangeArrowheads="1"/>
          </p:cNvSpPr>
          <p:nvPr/>
        </p:nvSpPr>
        <p:spPr bwMode="auto">
          <a:xfrm>
            <a:off x="3130550" y="2898775"/>
            <a:ext cx="541815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80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348170" name="Rectangle 10"/>
          <p:cNvSpPr>
            <a:spLocks noChangeArrowheads="1"/>
          </p:cNvSpPr>
          <p:nvPr/>
        </p:nvSpPr>
        <p:spPr bwMode="auto">
          <a:xfrm>
            <a:off x="4654550" y="3325813"/>
            <a:ext cx="203433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 de Lewis</a:t>
            </a:r>
          </a:p>
        </p:txBody>
      </p:sp>
      <p:sp>
        <p:nvSpPr>
          <p:cNvPr id="348171" name="Rectangle 11"/>
          <p:cNvSpPr>
            <a:spLocks noChangeArrowheads="1"/>
          </p:cNvSpPr>
          <p:nvPr/>
        </p:nvSpPr>
        <p:spPr bwMode="auto">
          <a:xfrm>
            <a:off x="3587750" y="3706813"/>
            <a:ext cx="268708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aceptor de par de e</a:t>
            </a:r>
            <a:r>
              <a:rPr 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  <p:sp>
        <p:nvSpPr>
          <p:cNvPr id="348172" name="Arc 12"/>
          <p:cNvSpPr>
            <a:spLocks/>
          </p:cNvSpPr>
          <p:nvPr/>
        </p:nvSpPr>
        <p:spPr bwMode="auto">
          <a:xfrm rot="10800000">
            <a:off x="2079625" y="2122488"/>
            <a:ext cx="1143000" cy="6096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48173" name="Rectangle 13"/>
          <p:cNvSpPr>
            <a:spLocks noChangeArrowheads="1"/>
          </p:cNvSpPr>
          <p:nvPr/>
        </p:nvSpPr>
        <p:spPr bwMode="auto">
          <a:xfrm>
            <a:off x="1385888" y="4494213"/>
            <a:ext cx="5364674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Mais geral que a teoria de Brønsted</a:t>
            </a:r>
          </a:p>
        </p:txBody>
      </p:sp>
      <p:sp>
        <p:nvSpPr>
          <p:cNvPr id="348174" name="Rectangle 14"/>
          <p:cNvSpPr>
            <a:spLocks noChangeArrowheads="1"/>
          </p:cNvSpPr>
          <p:nvPr/>
        </p:nvSpPr>
        <p:spPr bwMode="auto">
          <a:xfrm>
            <a:off x="576626" y="5254632"/>
            <a:ext cx="387926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Exemplos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Ácidos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Lewis:</a:t>
            </a:r>
          </a:p>
        </p:txBody>
      </p:sp>
      <p:sp>
        <p:nvSpPr>
          <p:cNvPr id="348175" name="Rectangle 15"/>
          <p:cNvSpPr>
            <a:spLocks noChangeArrowheads="1"/>
          </p:cNvSpPr>
          <p:nvPr/>
        </p:nvSpPr>
        <p:spPr bwMode="auto">
          <a:xfrm>
            <a:off x="5215301" y="5238757"/>
            <a:ext cx="2848087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Fe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3+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BF</a:t>
            </a:r>
            <a:r>
              <a:rPr lang="en-US" sz="28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  H</a:t>
            </a:r>
            <a:r>
              <a:rPr lang="en-US" sz="28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   </a:t>
            </a:r>
          </a:p>
        </p:txBody>
      </p:sp>
      <p:sp>
        <p:nvSpPr>
          <p:cNvPr id="348176" name="Rectangle 16"/>
          <p:cNvSpPr>
            <a:spLocks noChangeArrowheads="1"/>
          </p:cNvSpPr>
          <p:nvPr/>
        </p:nvSpPr>
        <p:spPr bwMode="auto">
          <a:xfrm>
            <a:off x="576626" y="5864232"/>
            <a:ext cx="3765454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Exemplos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Bases de Lewis:</a:t>
            </a:r>
          </a:p>
        </p:txBody>
      </p:sp>
      <p:sp>
        <p:nvSpPr>
          <p:cNvPr id="348177" name="Rectangle 17"/>
          <p:cNvSpPr>
            <a:spLocks noChangeArrowheads="1"/>
          </p:cNvSpPr>
          <p:nvPr/>
        </p:nvSpPr>
        <p:spPr bwMode="auto">
          <a:xfrm>
            <a:off x="5215301" y="5816607"/>
            <a:ext cx="2475037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NH</a:t>
            </a:r>
            <a:r>
              <a:rPr lang="en-US" sz="28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 H</a:t>
            </a:r>
            <a:r>
              <a:rPr lang="en-US" sz="28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   BH</a:t>
            </a:r>
            <a:r>
              <a:rPr lang="en-US" sz="28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4</a:t>
            </a:r>
            <a:r>
              <a:rPr lang="en-US" sz="36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ChangeArrowheads="1"/>
          </p:cNvSpPr>
          <p:nvPr/>
        </p:nvSpPr>
        <p:spPr bwMode="auto">
          <a:xfrm>
            <a:off x="0" y="908050"/>
            <a:ext cx="3168175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Teoria de LEWIS</a:t>
            </a:r>
          </a:p>
        </p:txBody>
      </p:sp>
      <p:sp>
        <p:nvSpPr>
          <p:cNvPr id="366607" name="Rectangle 15"/>
          <p:cNvSpPr>
            <a:spLocks noChangeArrowheads="1"/>
          </p:cNvSpPr>
          <p:nvPr/>
        </p:nvSpPr>
        <p:spPr bwMode="auto">
          <a:xfrm>
            <a:off x="2190514" y="5790234"/>
            <a:ext cx="476297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342900" indent="-342900" eaLnBrk="0" hangingPunct="0"/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Identifique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o 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e a base de Lewis</a:t>
            </a:r>
          </a:p>
        </p:txBody>
      </p:sp>
      <p:sp>
        <p:nvSpPr>
          <p:cNvPr id="366608" name="Rectangle 16"/>
          <p:cNvSpPr>
            <a:spLocks noChangeArrowheads="1"/>
          </p:cNvSpPr>
          <p:nvPr/>
        </p:nvSpPr>
        <p:spPr bwMode="auto">
          <a:xfrm>
            <a:off x="323850" y="1557338"/>
            <a:ext cx="133677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Exemplo:</a:t>
            </a:r>
          </a:p>
        </p:txBody>
      </p:sp>
      <p:pic>
        <p:nvPicPr>
          <p:cNvPr id="366610" name="Picture 18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434"/>
          <a:stretch>
            <a:fillRect/>
          </a:stretch>
        </p:blipFill>
        <p:spPr bwMode="auto">
          <a:xfrm>
            <a:off x="50800" y="1985963"/>
            <a:ext cx="9040813" cy="2886075"/>
          </a:xfrm>
          <a:prstGeom prst="rect">
            <a:avLst/>
          </a:prstGeom>
          <a:noFill/>
        </p:spPr>
      </p:pic>
      <p:sp>
        <p:nvSpPr>
          <p:cNvPr id="366611" name="Text Box 19"/>
          <p:cNvSpPr txBox="1">
            <a:spLocks noChangeArrowheads="1"/>
          </p:cNvSpPr>
          <p:nvPr/>
        </p:nvSpPr>
        <p:spPr bwMode="auto">
          <a:xfrm>
            <a:off x="1231900" y="2181029"/>
            <a:ext cx="4298567" cy="7604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54000" tIns="10800" rIns="54000" bIns="10800">
            <a:spAutoFit/>
          </a:bodyPr>
          <a:lstStyle/>
          <a:p>
            <a:r>
              <a:rPr lang="pt-BR" sz="2400" b="1" dirty="0">
                <a:effectLst/>
                <a:latin typeface="+mj-lt"/>
              </a:rPr>
              <a:t>A seta curva indica de onde vem e para onde vai o par de elétrons</a:t>
            </a:r>
            <a:endParaRPr lang="en-US" sz="2400" b="1" dirty="0">
              <a:effectLst/>
              <a:latin typeface="+mj-lt"/>
            </a:endParaRPr>
          </a:p>
        </p:txBody>
      </p:sp>
      <p:sp>
        <p:nvSpPr>
          <p:cNvPr id="366612" name="Rectangle 20"/>
          <p:cNvSpPr>
            <a:spLocks noChangeArrowheads="1"/>
          </p:cNvSpPr>
          <p:nvPr/>
        </p:nvSpPr>
        <p:spPr bwMode="auto">
          <a:xfrm>
            <a:off x="1276328" y="4941888"/>
            <a:ext cx="1317668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342900" indent="-342900" algn="ctr" eaLnBrk="0" hangingPunct="0"/>
            <a:r>
              <a:rPr lang="en-US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Tricloreto </a:t>
            </a:r>
          </a:p>
          <a:p>
            <a:pPr marL="342900" indent="-342900" algn="ctr" eaLnBrk="0" hangingPunct="0"/>
            <a:r>
              <a:rPr lang="en-US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 alumínio</a:t>
            </a:r>
          </a:p>
        </p:txBody>
      </p:sp>
      <p:sp>
        <p:nvSpPr>
          <p:cNvPr id="366613" name="Rectangle 21"/>
          <p:cNvSpPr>
            <a:spLocks noChangeArrowheads="1"/>
          </p:cNvSpPr>
          <p:nvPr/>
        </p:nvSpPr>
        <p:spPr bwMode="auto">
          <a:xfrm>
            <a:off x="3203575" y="4437063"/>
            <a:ext cx="156998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342900" indent="-342900" eaLnBrk="0" hangingPunct="0"/>
            <a:r>
              <a:rPr lang="en-US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Éter dimetílico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0" name="Picture 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7400" y="4379913"/>
            <a:ext cx="7542213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8642" name="Rectangle 2"/>
          <p:cNvSpPr>
            <a:spLocks noChangeArrowheads="1"/>
          </p:cNvSpPr>
          <p:nvPr/>
        </p:nvSpPr>
        <p:spPr bwMode="auto">
          <a:xfrm>
            <a:off x="0" y="908050"/>
            <a:ext cx="3168175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Teoria de LEWIS</a:t>
            </a:r>
          </a:p>
        </p:txBody>
      </p:sp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2190514" y="6021388"/>
            <a:ext cx="476297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342900" indent="-342900" algn="ctr" eaLnBrk="0" hangingPunct="0"/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Identifique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o 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e a base de Lewis</a:t>
            </a:r>
          </a:p>
        </p:txBody>
      </p:sp>
      <p:sp>
        <p:nvSpPr>
          <p:cNvPr id="368644" name="Rectangle 4"/>
          <p:cNvSpPr>
            <a:spLocks noChangeArrowheads="1"/>
          </p:cNvSpPr>
          <p:nvPr/>
        </p:nvSpPr>
        <p:spPr bwMode="auto">
          <a:xfrm>
            <a:off x="323850" y="1557338"/>
            <a:ext cx="133677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Exemplo:</a:t>
            </a:r>
          </a:p>
        </p:txBody>
      </p:sp>
      <p:pic>
        <p:nvPicPr>
          <p:cNvPr id="36864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2701" b="12878"/>
          <a:stretch>
            <a:fillRect/>
          </a:stretch>
        </p:blipFill>
        <p:spPr bwMode="auto">
          <a:xfrm>
            <a:off x="0" y="2133600"/>
            <a:ext cx="9040813" cy="1655763"/>
          </a:xfrm>
          <a:prstGeom prst="rect">
            <a:avLst/>
          </a:prstGeom>
          <a:noFill/>
        </p:spPr>
      </p:pic>
      <p:sp>
        <p:nvSpPr>
          <p:cNvPr id="368647" name="Rectangle 7"/>
          <p:cNvSpPr>
            <a:spLocks noChangeArrowheads="1"/>
          </p:cNvSpPr>
          <p:nvPr/>
        </p:nvSpPr>
        <p:spPr bwMode="auto">
          <a:xfrm>
            <a:off x="1457228" y="3789363"/>
            <a:ext cx="86696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342900" indent="-342900" algn="ctr" eaLnBrk="0" hangingPunct="0"/>
            <a:r>
              <a:rPr lang="en-US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Borana</a:t>
            </a:r>
          </a:p>
        </p:txBody>
      </p:sp>
      <p:sp>
        <p:nvSpPr>
          <p:cNvPr id="368648" name="Rectangle 8"/>
          <p:cNvSpPr>
            <a:spLocks noChangeArrowheads="1"/>
          </p:cNvSpPr>
          <p:nvPr/>
        </p:nvSpPr>
        <p:spPr bwMode="auto">
          <a:xfrm>
            <a:off x="3203575" y="3789363"/>
            <a:ext cx="929742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342900" indent="-342900" eaLnBrk="0" hangingPunct="0"/>
            <a:r>
              <a:rPr lang="en-US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Amônia</a:t>
            </a:r>
          </a:p>
        </p:txBody>
      </p:sp>
      <p:sp>
        <p:nvSpPr>
          <p:cNvPr id="368649" name="AutoShape 9"/>
          <p:cNvSpPr>
            <a:spLocks noChangeArrowheads="1"/>
          </p:cNvSpPr>
          <p:nvPr/>
        </p:nvSpPr>
        <p:spPr bwMode="auto">
          <a:xfrm>
            <a:off x="2058988" y="2525713"/>
            <a:ext cx="1333500" cy="754062"/>
          </a:xfrm>
          <a:custGeom>
            <a:avLst/>
            <a:gdLst>
              <a:gd name="G0" fmla="+- 8742 0 0"/>
              <a:gd name="G1" fmla="+- 10947858 0 0"/>
              <a:gd name="G2" fmla="+- 0 0 10947858"/>
              <a:gd name="T0" fmla="*/ 0 256 1"/>
              <a:gd name="T1" fmla="*/ 180 256 1"/>
              <a:gd name="G3" fmla="+- 10947858 T0 T1"/>
              <a:gd name="T2" fmla="*/ 0 256 1"/>
              <a:gd name="T3" fmla="*/ 90 256 1"/>
              <a:gd name="G4" fmla="+- 10947858 T2 T3"/>
              <a:gd name="G5" fmla="*/ G4 2 1"/>
              <a:gd name="T4" fmla="*/ 90 256 1"/>
              <a:gd name="T5" fmla="*/ 0 256 1"/>
              <a:gd name="G6" fmla="+- 10947858 T4 T5"/>
              <a:gd name="G7" fmla="*/ G6 2 1"/>
              <a:gd name="G8" fmla="abs 10947858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742"/>
              <a:gd name="G18" fmla="*/ 8742 1 2"/>
              <a:gd name="G19" fmla="+- G18 5400 0"/>
              <a:gd name="G20" fmla="cos G19 10947858"/>
              <a:gd name="G21" fmla="sin G19 10947858"/>
              <a:gd name="G22" fmla="+- G20 10800 0"/>
              <a:gd name="G23" fmla="+- G21 10800 0"/>
              <a:gd name="G24" fmla="+- 10800 0 G20"/>
              <a:gd name="G25" fmla="+- 8742 10800 0"/>
              <a:gd name="G26" fmla="?: G9 G17 G25"/>
              <a:gd name="G27" fmla="?: G9 0 21600"/>
              <a:gd name="G28" fmla="cos 10800 10947858"/>
              <a:gd name="G29" fmla="sin 10800 10947858"/>
              <a:gd name="G30" fmla="sin 8742 10947858"/>
              <a:gd name="G31" fmla="+- G28 10800 0"/>
              <a:gd name="G32" fmla="+- G29 10800 0"/>
              <a:gd name="G33" fmla="+- G30 10800 0"/>
              <a:gd name="G34" fmla="?: G4 0 G31"/>
              <a:gd name="G35" fmla="?: 10947858 G34 0"/>
              <a:gd name="G36" fmla="?: G6 G35 G31"/>
              <a:gd name="G37" fmla="+- 21600 0 G36"/>
              <a:gd name="G38" fmla="?: G4 0 G33"/>
              <a:gd name="G39" fmla="?: 10947858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277 w 21600"/>
              <a:gd name="T15" fmla="*/ 12989 h 21600"/>
              <a:gd name="T16" fmla="*/ 10800 w 21600"/>
              <a:gd name="T17" fmla="*/ 2058 h 21600"/>
              <a:gd name="T18" fmla="*/ 20323 w 21600"/>
              <a:gd name="T19" fmla="*/ 12989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2280" y="12758"/>
                </a:moveTo>
                <a:cubicBezTo>
                  <a:pt x="2132" y="12116"/>
                  <a:pt x="2058" y="11459"/>
                  <a:pt x="2058" y="10800"/>
                </a:cubicBezTo>
                <a:cubicBezTo>
                  <a:pt x="2058" y="5971"/>
                  <a:pt x="5971" y="2058"/>
                  <a:pt x="10800" y="2058"/>
                </a:cubicBezTo>
                <a:cubicBezTo>
                  <a:pt x="15628" y="2058"/>
                  <a:pt x="19542" y="5971"/>
                  <a:pt x="19542" y="10800"/>
                </a:cubicBezTo>
                <a:cubicBezTo>
                  <a:pt x="19542" y="11459"/>
                  <a:pt x="19467" y="12116"/>
                  <a:pt x="19319" y="12758"/>
                </a:cubicBezTo>
                <a:lnTo>
                  <a:pt x="21325" y="13220"/>
                </a:lnTo>
                <a:cubicBezTo>
                  <a:pt x="21507" y="12426"/>
                  <a:pt x="21600" y="1161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1614"/>
                  <a:pt x="92" y="12426"/>
                  <a:pt x="274" y="1322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effectLst/>
              <a:latin typeface="+mj-lt"/>
            </a:endParaRPr>
          </a:p>
        </p:txBody>
      </p:sp>
      <p:sp>
        <p:nvSpPr>
          <p:cNvPr id="368651" name="AutoShape 11"/>
          <p:cNvSpPr>
            <a:spLocks noChangeArrowheads="1"/>
          </p:cNvSpPr>
          <p:nvPr/>
        </p:nvSpPr>
        <p:spPr bwMode="auto">
          <a:xfrm rot="-131387">
            <a:off x="2084388" y="4495800"/>
            <a:ext cx="1333500" cy="754063"/>
          </a:xfrm>
          <a:custGeom>
            <a:avLst/>
            <a:gdLst>
              <a:gd name="G0" fmla="+- 8639 0 0"/>
              <a:gd name="G1" fmla="+- -10629012 0 0"/>
              <a:gd name="G2" fmla="+- 0 0 -10629012"/>
              <a:gd name="T0" fmla="*/ 0 256 1"/>
              <a:gd name="T1" fmla="*/ 180 256 1"/>
              <a:gd name="G3" fmla="+- -10629012 T0 T1"/>
              <a:gd name="T2" fmla="*/ 0 256 1"/>
              <a:gd name="T3" fmla="*/ 90 256 1"/>
              <a:gd name="G4" fmla="+- -10629012 T2 T3"/>
              <a:gd name="G5" fmla="*/ G4 2 1"/>
              <a:gd name="T4" fmla="*/ 90 256 1"/>
              <a:gd name="T5" fmla="*/ 0 256 1"/>
              <a:gd name="G6" fmla="+- -10629012 T4 T5"/>
              <a:gd name="G7" fmla="*/ G6 2 1"/>
              <a:gd name="G8" fmla="abs -10629012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639"/>
              <a:gd name="G18" fmla="*/ 8639 1 2"/>
              <a:gd name="G19" fmla="+- G18 5400 0"/>
              <a:gd name="G20" fmla="cos G19 -10629012"/>
              <a:gd name="G21" fmla="sin G19 -10629012"/>
              <a:gd name="G22" fmla="+- G20 10800 0"/>
              <a:gd name="G23" fmla="+- G21 10800 0"/>
              <a:gd name="G24" fmla="+- 10800 0 G20"/>
              <a:gd name="G25" fmla="+- 8639 10800 0"/>
              <a:gd name="G26" fmla="?: G9 G17 G25"/>
              <a:gd name="G27" fmla="?: G9 0 21600"/>
              <a:gd name="G28" fmla="cos 10800 -10629012"/>
              <a:gd name="G29" fmla="sin 10800 -10629012"/>
              <a:gd name="G30" fmla="sin 8639 -10629012"/>
              <a:gd name="G31" fmla="+- G28 10800 0"/>
              <a:gd name="G32" fmla="+- G29 10800 0"/>
              <a:gd name="G33" fmla="+- G30 10800 0"/>
              <a:gd name="G34" fmla="?: G4 0 G31"/>
              <a:gd name="G35" fmla="?: -10629012 G34 0"/>
              <a:gd name="G36" fmla="?: G6 G35 G31"/>
              <a:gd name="G37" fmla="+- 21600 0 G36"/>
              <a:gd name="G38" fmla="?: G4 0 G33"/>
              <a:gd name="G39" fmla="?: -10629012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546 w 21600"/>
              <a:gd name="T15" fmla="*/ 7826 h 21600"/>
              <a:gd name="T16" fmla="*/ 10800 w 21600"/>
              <a:gd name="T17" fmla="*/ 2161 h 21600"/>
              <a:gd name="T18" fmla="*/ 20054 w 21600"/>
              <a:gd name="T19" fmla="*/ 782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2575" y="8157"/>
                </a:moveTo>
                <a:cubicBezTo>
                  <a:pt x="3723" y="4584"/>
                  <a:pt x="7047" y="2160"/>
                  <a:pt x="10800" y="2161"/>
                </a:cubicBezTo>
                <a:cubicBezTo>
                  <a:pt x="14552" y="2161"/>
                  <a:pt x="17876" y="4584"/>
                  <a:pt x="19024" y="8157"/>
                </a:cubicBezTo>
                <a:lnTo>
                  <a:pt x="21082" y="7495"/>
                </a:lnTo>
                <a:cubicBezTo>
                  <a:pt x="19646" y="3029"/>
                  <a:pt x="15491" y="-1"/>
                  <a:pt x="10799" y="0"/>
                </a:cubicBezTo>
                <a:cubicBezTo>
                  <a:pt x="6108" y="0"/>
                  <a:pt x="1953" y="3029"/>
                  <a:pt x="517" y="7495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effectLst/>
              <a:latin typeface="+mj-lt"/>
            </a:endParaRPr>
          </a:p>
        </p:txBody>
      </p:sp>
      <p:sp>
        <p:nvSpPr>
          <p:cNvPr id="368652" name="Rectangle 12"/>
          <p:cNvSpPr>
            <a:spLocks noChangeArrowheads="1"/>
          </p:cNvSpPr>
          <p:nvPr/>
        </p:nvSpPr>
        <p:spPr bwMode="auto">
          <a:xfrm>
            <a:off x="1149912" y="5157788"/>
            <a:ext cx="829138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342900" indent="-342900" algn="ctr" eaLnBrk="0" hangingPunct="0"/>
            <a:r>
              <a:rPr lang="en-US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Bromo</a:t>
            </a:r>
          </a:p>
        </p:txBody>
      </p:sp>
      <p:sp>
        <p:nvSpPr>
          <p:cNvPr id="368653" name="Rectangle 13"/>
          <p:cNvSpPr>
            <a:spLocks noChangeArrowheads="1"/>
          </p:cNvSpPr>
          <p:nvPr/>
        </p:nvSpPr>
        <p:spPr bwMode="auto">
          <a:xfrm>
            <a:off x="2916238" y="5157788"/>
            <a:ext cx="1365502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342900" indent="-342900" eaLnBrk="0" hangingPunct="0"/>
            <a:r>
              <a:rPr lang="pt-BR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Brometo de </a:t>
            </a:r>
          </a:p>
          <a:p>
            <a:pPr marL="342900" indent="-342900" eaLnBrk="0" hangingPunct="0"/>
            <a:r>
              <a:rPr lang="pt-BR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Ferro (III)</a:t>
            </a:r>
            <a:endParaRPr lang="en-US" sz="1800" b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8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68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9" grpId="0" animBg="1"/>
      <p:bldP spid="3686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/>
          <p:cNvSpPr>
            <a:spLocks noChangeArrowheads="1"/>
          </p:cNvSpPr>
          <p:nvPr/>
        </p:nvSpPr>
        <p:spPr bwMode="auto">
          <a:xfrm>
            <a:off x="0" y="908050"/>
            <a:ext cx="3168175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 dirty="0" err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Teoria</a:t>
            </a:r>
            <a:r>
              <a:rPr lang="en-US" sz="36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LEWIS</a:t>
            </a:r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799941" y="5790234"/>
            <a:ext cx="754411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342900" indent="-342900"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Átomo deficiente em elétrons atuam como ácidos de Lewis</a:t>
            </a:r>
          </a:p>
        </p:txBody>
      </p:sp>
      <p:sp>
        <p:nvSpPr>
          <p:cNvPr id="370693" name="Rectangle 5"/>
          <p:cNvSpPr>
            <a:spLocks noChangeArrowheads="1"/>
          </p:cNvSpPr>
          <p:nvPr/>
        </p:nvSpPr>
        <p:spPr bwMode="auto">
          <a:xfrm>
            <a:off x="179388" y="1557338"/>
            <a:ext cx="6915676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Por quê compostos contendo B, Al, Fe(III), Zn(II), etc… </a:t>
            </a:r>
          </a:p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são ácidos de Lewis?</a:t>
            </a:r>
          </a:p>
        </p:txBody>
      </p:sp>
      <p:sp>
        <p:nvSpPr>
          <p:cNvPr id="370701" name="Rectangle 13"/>
          <p:cNvSpPr>
            <a:spLocks noChangeArrowheads="1"/>
          </p:cNvSpPr>
          <p:nvPr/>
        </p:nvSpPr>
        <p:spPr bwMode="auto">
          <a:xfrm>
            <a:off x="250825" y="2636838"/>
            <a:ext cx="281634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marL="342900" indent="-342900"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Boro e Alumínio = 3A</a:t>
            </a:r>
          </a:p>
        </p:txBody>
      </p:sp>
      <p:pic>
        <p:nvPicPr>
          <p:cNvPr id="370702" name="Picture 1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2275" y="3429000"/>
            <a:ext cx="1976438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30000"/>
          </a:blip>
          <a:srcRect/>
          <a:stretch>
            <a:fillRect/>
          </a:stretch>
        </p:blipFill>
        <p:spPr bwMode="auto">
          <a:xfrm>
            <a:off x="3635567" y="355316"/>
            <a:ext cx="5199961" cy="624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6000" y="399384"/>
            <a:ext cx="3485378" cy="95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FORÇA RELATIVA DOS </a:t>
            </a:r>
          </a:p>
          <a:p>
            <a:pPr eaLnBrk="0" hangingPunct="0"/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ÁCIDOS </a:t>
            </a:r>
            <a:endParaRPr lang="en-US" sz="28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6000" y="399384"/>
            <a:ext cx="3485378" cy="95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FORÇA RELATIVA DOS </a:t>
            </a:r>
          </a:p>
          <a:p>
            <a:pPr eaLnBrk="0" hangingPunct="0"/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ÁCIDOS </a:t>
            </a:r>
            <a:endParaRPr lang="en-US" sz="28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050" y="1576463"/>
            <a:ext cx="5041900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E1"/>
              </a:clrFrom>
              <a:clrTo>
                <a:srgbClr val="FFFDE1">
                  <a:alpha val="0"/>
                </a:srgbClr>
              </a:clrTo>
            </a:clrChange>
            <a:lum bright="-12000"/>
          </a:blip>
          <a:srcRect/>
          <a:stretch>
            <a:fillRect/>
          </a:stretch>
        </p:blipFill>
        <p:spPr bwMode="auto">
          <a:xfrm>
            <a:off x="805312" y="4726132"/>
            <a:ext cx="7246937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 cstate="print"/>
          <a:srcRect b="69560"/>
          <a:stretch>
            <a:fillRect/>
          </a:stretch>
        </p:blipFill>
        <p:spPr bwMode="auto">
          <a:xfrm>
            <a:off x="233826" y="2025726"/>
            <a:ext cx="8676348" cy="493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50160" b="26712"/>
          <a:stretch>
            <a:fillRect/>
          </a:stretch>
        </p:blipFill>
        <p:spPr bwMode="auto">
          <a:xfrm>
            <a:off x="233826" y="5464366"/>
            <a:ext cx="8676348" cy="37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84150" y="2012950"/>
            <a:ext cx="207645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918" tIns="41460" rIns="82918" bIns="41460">
            <a:spAutoFit/>
          </a:bodyPr>
          <a:lstStyle/>
          <a:p>
            <a:pPr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pt-BR" sz="4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n-ea"/>
              </a:rPr>
              <a:t>BC0307</a:t>
            </a:r>
            <a:endParaRPr lang="en-US" sz="40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n-ea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810250" y="544513"/>
            <a:ext cx="3135313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918" tIns="41460" rIns="82918" bIns="41460">
            <a:spAutoFit/>
          </a:bodyPr>
          <a:lstStyle/>
          <a:p>
            <a:pPr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pt-BR" sz="25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n-ea"/>
              </a:rPr>
              <a:t>1º. Quadrimestre 2012</a:t>
            </a:r>
            <a:endParaRPr lang="en-US" sz="25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n-ea"/>
            </a:endParaRPr>
          </a:p>
        </p:txBody>
      </p:sp>
      <p:sp>
        <p:nvSpPr>
          <p:cNvPr id="12" name="CaixaDeTexto 7"/>
          <p:cNvSpPr txBox="1"/>
          <p:nvPr/>
        </p:nvSpPr>
        <p:spPr>
          <a:xfrm>
            <a:off x="92075" y="2668588"/>
            <a:ext cx="7050088" cy="2124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6600" dirty="0">
                <a:solidFill>
                  <a:srgbClr val="003300"/>
                </a:solidFill>
                <a:latin typeface="+mj-lt"/>
              </a:rPr>
              <a:t>TRANSFORMAÇÕES QUÍMICAS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094288" y="5632450"/>
            <a:ext cx="3678237" cy="80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ChangeArrowheads="1"/>
          </p:cNvSpPr>
          <p:nvPr/>
        </p:nvSpPr>
        <p:spPr bwMode="auto">
          <a:xfrm>
            <a:off x="0" y="574682"/>
            <a:ext cx="7050648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Calculando</a:t>
            </a:r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a </a:t>
            </a:r>
            <a:r>
              <a:rPr lang="en-US" sz="28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constante</a:t>
            </a:r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</a:t>
            </a:r>
            <a:r>
              <a:rPr lang="en-US" sz="28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equilíbrio</a:t>
            </a:r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do </a:t>
            </a:r>
            <a:r>
              <a:rPr lang="en-US" sz="28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:</a:t>
            </a:r>
            <a:endParaRPr lang="en-US" sz="28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403350" y="1557338"/>
            <a:ext cx="5907088" cy="736600"/>
            <a:chOff x="854" y="769"/>
            <a:chExt cx="3721" cy="464"/>
          </a:xfrm>
        </p:grpSpPr>
        <p:sp>
          <p:nvSpPr>
            <p:cNvPr id="354328" name="Rectangle 24"/>
            <p:cNvSpPr>
              <a:spLocks noChangeArrowheads="1"/>
            </p:cNvSpPr>
            <p:nvPr/>
          </p:nvSpPr>
          <p:spPr bwMode="auto">
            <a:xfrm>
              <a:off x="854" y="787"/>
              <a:ext cx="1553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4000">
                  <a:effectLst/>
                  <a:latin typeface="+mj-lt"/>
                </a:rPr>
                <a:t>HA  +  H</a:t>
              </a:r>
              <a:r>
                <a:rPr lang="en-US" sz="4000" baseline="-25000">
                  <a:effectLst/>
                  <a:latin typeface="+mj-lt"/>
                </a:rPr>
                <a:t>2</a:t>
              </a:r>
              <a:r>
                <a:rPr lang="en-US" sz="4000">
                  <a:effectLst/>
                  <a:latin typeface="+mj-lt"/>
                </a:rPr>
                <a:t>O </a:t>
              </a:r>
            </a:p>
          </p:txBody>
        </p:sp>
        <p:sp>
          <p:nvSpPr>
            <p:cNvPr id="354329" name="Rectangle 25"/>
            <p:cNvSpPr>
              <a:spLocks noChangeArrowheads="1"/>
            </p:cNvSpPr>
            <p:nvPr/>
          </p:nvSpPr>
          <p:spPr bwMode="auto">
            <a:xfrm>
              <a:off x="3110" y="769"/>
              <a:ext cx="146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4000">
                  <a:effectLst/>
                  <a:latin typeface="+mj-lt"/>
                </a:rPr>
                <a:t>H</a:t>
              </a:r>
              <a:r>
                <a:rPr lang="en-US" sz="4000" baseline="-25000">
                  <a:effectLst/>
                  <a:latin typeface="+mj-lt"/>
                </a:rPr>
                <a:t>3</a:t>
              </a:r>
              <a:r>
                <a:rPr lang="en-US" sz="4000">
                  <a:effectLst/>
                  <a:latin typeface="+mj-lt"/>
                </a:rPr>
                <a:t>O</a:t>
              </a:r>
              <a:r>
                <a:rPr lang="en-US" sz="4000" baseline="30000">
                  <a:effectLst/>
                  <a:latin typeface="+mj-lt"/>
                </a:rPr>
                <a:t>+</a:t>
              </a:r>
              <a:r>
                <a:rPr lang="en-US" sz="4000">
                  <a:effectLst/>
                  <a:latin typeface="+mj-lt"/>
                </a:rPr>
                <a:t>  +  A</a:t>
              </a:r>
              <a:r>
                <a:rPr lang="en-US" sz="4800" baseline="30000">
                  <a:effectLst/>
                  <a:latin typeface="+mj-lt"/>
                </a:rPr>
                <a:t>-</a:t>
              </a:r>
            </a:p>
          </p:txBody>
        </p:sp>
        <p:sp>
          <p:nvSpPr>
            <p:cNvPr id="354330" name="Line 26"/>
            <p:cNvSpPr>
              <a:spLocks noChangeShapeType="1"/>
            </p:cNvSpPr>
            <p:nvPr/>
          </p:nvSpPr>
          <p:spPr bwMode="auto">
            <a:xfrm>
              <a:off x="2736" y="96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54331" name="Line 27"/>
            <p:cNvSpPr>
              <a:spLocks noChangeShapeType="1"/>
            </p:cNvSpPr>
            <p:nvPr/>
          </p:nvSpPr>
          <p:spPr bwMode="auto">
            <a:xfrm>
              <a:off x="2736" y="10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</p:grp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2232802" y="3172858"/>
            <a:ext cx="4316446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n-US" sz="4000" b="1" i="1" dirty="0" err="1" smtClean="0">
                <a:solidFill>
                  <a:srgbClr val="003300"/>
                </a:solidFill>
                <a:effectLst/>
                <a:latin typeface="+mj-lt"/>
              </a:rPr>
              <a:t>K</a:t>
            </a:r>
            <a:r>
              <a:rPr lang="en-US" sz="4000" b="1" baseline="-25000" dirty="0" err="1" smtClean="0">
                <a:solidFill>
                  <a:srgbClr val="003300"/>
                </a:solidFill>
                <a:effectLst/>
                <a:latin typeface="+mj-lt"/>
              </a:rPr>
              <a:t>c</a:t>
            </a:r>
            <a:r>
              <a:rPr lang="en-US" sz="4000" b="1" dirty="0" smtClean="0">
                <a:solidFill>
                  <a:srgbClr val="003300"/>
                </a:solidFill>
                <a:effectLst/>
                <a:latin typeface="+mj-lt"/>
              </a:rPr>
              <a:t> = ?</a:t>
            </a:r>
            <a:endParaRPr lang="en-US" sz="4000" b="1" baseline="-25000" dirty="0">
              <a:solidFill>
                <a:srgbClr val="003300"/>
              </a:solidFill>
              <a:effectLst/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ChangeArrowheads="1"/>
          </p:cNvSpPr>
          <p:nvPr/>
        </p:nvSpPr>
        <p:spPr bwMode="auto">
          <a:xfrm>
            <a:off x="0" y="574682"/>
            <a:ext cx="7050648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Calculando</a:t>
            </a:r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a </a:t>
            </a:r>
            <a:r>
              <a:rPr lang="en-US" sz="28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constante</a:t>
            </a:r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</a:t>
            </a:r>
            <a:r>
              <a:rPr lang="en-US" sz="28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equilíbrio</a:t>
            </a:r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do </a:t>
            </a:r>
            <a:r>
              <a:rPr lang="en-US" sz="2800" b="1" dirty="0" err="1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  <a:r>
              <a:rPr lang="en-US" sz="2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:</a:t>
            </a:r>
            <a:endParaRPr lang="en-US" sz="28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54321" name="Rectangle 17"/>
          <p:cNvSpPr>
            <a:spLocks noChangeArrowheads="1"/>
          </p:cNvSpPr>
          <p:nvPr/>
        </p:nvSpPr>
        <p:spPr bwMode="auto">
          <a:xfrm>
            <a:off x="4827554" y="3010151"/>
            <a:ext cx="4316446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eaLnBrk="0" hangingPunct="0"/>
            <a:r>
              <a:rPr lang="en-US" sz="4000" b="1" dirty="0" err="1">
                <a:solidFill>
                  <a:srgbClr val="003300"/>
                </a:solidFill>
                <a:effectLst/>
                <a:latin typeface="+mj-lt"/>
              </a:rPr>
              <a:t>p</a:t>
            </a:r>
            <a:r>
              <a:rPr lang="en-US" sz="4000" b="1" i="1" dirty="0" err="1">
                <a:solidFill>
                  <a:srgbClr val="003300"/>
                </a:solidFill>
                <a:effectLst/>
                <a:latin typeface="+mj-lt"/>
              </a:rPr>
              <a:t>K</a:t>
            </a:r>
            <a:r>
              <a:rPr lang="en-US" sz="4000" b="1" baseline="-25000" dirty="0" err="1">
                <a:solidFill>
                  <a:srgbClr val="003300"/>
                </a:solidFill>
                <a:effectLst/>
                <a:latin typeface="+mj-lt"/>
              </a:rPr>
              <a:t>a</a:t>
            </a:r>
            <a:r>
              <a:rPr lang="en-US" sz="4000" b="1" dirty="0">
                <a:solidFill>
                  <a:srgbClr val="003300"/>
                </a:solidFill>
                <a:effectLst/>
                <a:latin typeface="+mj-lt"/>
              </a:rPr>
              <a:t> = - log </a:t>
            </a:r>
            <a:r>
              <a:rPr lang="en-US" sz="4000" b="1" i="1" dirty="0">
                <a:solidFill>
                  <a:srgbClr val="003300"/>
                </a:solidFill>
                <a:effectLst/>
                <a:latin typeface="+mj-lt"/>
              </a:rPr>
              <a:t>K</a:t>
            </a:r>
            <a:r>
              <a:rPr lang="en-US" sz="4000" b="1" baseline="-25000" dirty="0">
                <a:solidFill>
                  <a:srgbClr val="003300"/>
                </a:solidFill>
                <a:effectLst/>
                <a:latin typeface="+mj-lt"/>
              </a:rPr>
              <a:t>a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92079" y="2591302"/>
            <a:ext cx="4054475" cy="1546225"/>
            <a:chOff x="614" y="1603"/>
            <a:chExt cx="2554" cy="974"/>
          </a:xfrm>
        </p:grpSpPr>
        <p:sp>
          <p:nvSpPr>
            <p:cNvPr id="354323" name="Rectangle 19"/>
            <p:cNvSpPr>
              <a:spLocks noChangeArrowheads="1"/>
            </p:cNvSpPr>
            <p:nvPr/>
          </p:nvSpPr>
          <p:spPr bwMode="auto">
            <a:xfrm>
              <a:off x="614" y="1891"/>
              <a:ext cx="621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4000" i="1">
                  <a:solidFill>
                    <a:schemeClr val="accent2"/>
                  </a:solidFill>
                  <a:effectLst/>
                  <a:latin typeface="+mj-lt"/>
                </a:rPr>
                <a:t>K</a:t>
              </a:r>
              <a:r>
                <a:rPr lang="en-US" sz="4000" baseline="-25000">
                  <a:solidFill>
                    <a:schemeClr val="accent2"/>
                  </a:solidFill>
                  <a:effectLst/>
                  <a:latin typeface="+mj-lt"/>
                </a:rPr>
                <a:t>a</a:t>
              </a:r>
              <a:r>
                <a:rPr lang="en-US" sz="4000">
                  <a:solidFill>
                    <a:schemeClr val="accent2"/>
                  </a:solidFill>
                  <a:effectLst/>
                  <a:latin typeface="+mj-lt"/>
                </a:rPr>
                <a:t> =</a:t>
              </a:r>
            </a:p>
          </p:txBody>
        </p:sp>
        <p:sp>
          <p:nvSpPr>
            <p:cNvPr id="354324" name="Rectangle 20"/>
            <p:cNvSpPr>
              <a:spLocks noChangeArrowheads="1"/>
            </p:cNvSpPr>
            <p:nvPr/>
          </p:nvSpPr>
          <p:spPr bwMode="auto">
            <a:xfrm>
              <a:off x="1478" y="1603"/>
              <a:ext cx="1482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4000">
                  <a:solidFill>
                    <a:schemeClr val="accent2"/>
                  </a:solidFill>
                  <a:effectLst/>
                  <a:latin typeface="+mj-lt"/>
                </a:rPr>
                <a:t>[H</a:t>
              </a:r>
              <a:r>
                <a:rPr lang="en-US" sz="4000" baseline="-25000">
                  <a:solidFill>
                    <a:schemeClr val="accent2"/>
                  </a:solidFill>
                  <a:effectLst/>
                  <a:latin typeface="+mj-lt"/>
                </a:rPr>
                <a:t>3</a:t>
              </a:r>
              <a:r>
                <a:rPr lang="en-US" sz="4000">
                  <a:solidFill>
                    <a:schemeClr val="accent2"/>
                  </a:solidFill>
                  <a:effectLst/>
                  <a:latin typeface="+mj-lt"/>
                </a:rPr>
                <a:t>O</a:t>
              </a:r>
              <a:r>
                <a:rPr lang="en-US" sz="4000" baseline="30000">
                  <a:solidFill>
                    <a:schemeClr val="accent2"/>
                  </a:solidFill>
                  <a:effectLst/>
                  <a:latin typeface="+mj-lt"/>
                </a:rPr>
                <a:t>+</a:t>
              </a:r>
              <a:r>
                <a:rPr lang="en-US" sz="4000">
                  <a:solidFill>
                    <a:schemeClr val="accent2"/>
                  </a:solidFill>
                  <a:effectLst/>
                  <a:latin typeface="+mj-lt"/>
                </a:rPr>
                <a:t>] [A</a:t>
              </a:r>
              <a:r>
                <a:rPr lang="en-US" sz="4800" baseline="30000">
                  <a:solidFill>
                    <a:schemeClr val="accent2"/>
                  </a:solidFill>
                  <a:effectLst/>
                  <a:latin typeface="+mj-lt"/>
                </a:rPr>
                <a:t>-</a:t>
              </a:r>
              <a:r>
                <a:rPr lang="en-US" sz="4000">
                  <a:solidFill>
                    <a:schemeClr val="accent2"/>
                  </a:solidFill>
                  <a:effectLst/>
                  <a:latin typeface="+mj-lt"/>
                </a:rPr>
                <a:t>]</a:t>
              </a:r>
            </a:p>
          </p:txBody>
        </p:sp>
        <p:sp>
          <p:nvSpPr>
            <p:cNvPr id="354325" name="Line 21"/>
            <p:cNvSpPr>
              <a:spLocks noChangeShapeType="1"/>
            </p:cNvSpPr>
            <p:nvPr/>
          </p:nvSpPr>
          <p:spPr bwMode="auto">
            <a:xfrm>
              <a:off x="1488" y="2112"/>
              <a:ext cx="1680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54326" name="Rectangle 22"/>
            <p:cNvSpPr>
              <a:spLocks noChangeArrowheads="1"/>
            </p:cNvSpPr>
            <p:nvPr/>
          </p:nvSpPr>
          <p:spPr bwMode="auto">
            <a:xfrm>
              <a:off x="1862" y="2131"/>
              <a:ext cx="703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4000">
                  <a:solidFill>
                    <a:schemeClr val="accent2"/>
                  </a:solidFill>
                  <a:effectLst/>
                  <a:latin typeface="+mj-lt"/>
                </a:rPr>
                <a:t>[HA]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403350" y="1557338"/>
            <a:ext cx="5907088" cy="736600"/>
            <a:chOff x="854" y="769"/>
            <a:chExt cx="3721" cy="464"/>
          </a:xfrm>
        </p:grpSpPr>
        <p:sp>
          <p:nvSpPr>
            <p:cNvPr id="354328" name="Rectangle 24"/>
            <p:cNvSpPr>
              <a:spLocks noChangeArrowheads="1"/>
            </p:cNvSpPr>
            <p:nvPr/>
          </p:nvSpPr>
          <p:spPr bwMode="auto">
            <a:xfrm>
              <a:off x="854" y="787"/>
              <a:ext cx="1553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4000">
                  <a:effectLst/>
                  <a:latin typeface="+mj-lt"/>
                </a:rPr>
                <a:t>HA  +  H</a:t>
              </a:r>
              <a:r>
                <a:rPr lang="en-US" sz="4000" baseline="-25000">
                  <a:effectLst/>
                  <a:latin typeface="+mj-lt"/>
                </a:rPr>
                <a:t>2</a:t>
              </a:r>
              <a:r>
                <a:rPr lang="en-US" sz="4000">
                  <a:effectLst/>
                  <a:latin typeface="+mj-lt"/>
                </a:rPr>
                <a:t>O </a:t>
              </a:r>
            </a:p>
          </p:txBody>
        </p:sp>
        <p:sp>
          <p:nvSpPr>
            <p:cNvPr id="354329" name="Rectangle 25"/>
            <p:cNvSpPr>
              <a:spLocks noChangeArrowheads="1"/>
            </p:cNvSpPr>
            <p:nvPr/>
          </p:nvSpPr>
          <p:spPr bwMode="auto">
            <a:xfrm>
              <a:off x="3110" y="769"/>
              <a:ext cx="146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4000">
                  <a:effectLst/>
                  <a:latin typeface="+mj-lt"/>
                </a:rPr>
                <a:t>H</a:t>
              </a:r>
              <a:r>
                <a:rPr lang="en-US" sz="4000" baseline="-25000">
                  <a:effectLst/>
                  <a:latin typeface="+mj-lt"/>
                </a:rPr>
                <a:t>3</a:t>
              </a:r>
              <a:r>
                <a:rPr lang="en-US" sz="4000">
                  <a:effectLst/>
                  <a:latin typeface="+mj-lt"/>
                </a:rPr>
                <a:t>O</a:t>
              </a:r>
              <a:r>
                <a:rPr lang="en-US" sz="4000" baseline="30000">
                  <a:effectLst/>
                  <a:latin typeface="+mj-lt"/>
                </a:rPr>
                <a:t>+</a:t>
              </a:r>
              <a:r>
                <a:rPr lang="en-US" sz="4000">
                  <a:effectLst/>
                  <a:latin typeface="+mj-lt"/>
                </a:rPr>
                <a:t>  +  A</a:t>
              </a:r>
              <a:r>
                <a:rPr lang="en-US" sz="4800" baseline="30000">
                  <a:effectLst/>
                  <a:latin typeface="+mj-lt"/>
                </a:rPr>
                <a:t>-</a:t>
              </a:r>
            </a:p>
          </p:txBody>
        </p:sp>
        <p:sp>
          <p:nvSpPr>
            <p:cNvPr id="354330" name="Line 26"/>
            <p:cNvSpPr>
              <a:spLocks noChangeShapeType="1"/>
            </p:cNvSpPr>
            <p:nvPr/>
          </p:nvSpPr>
          <p:spPr bwMode="auto">
            <a:xfrm>
              <a:off x="2736" y="96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54331" name="Line 27"/>
            <p:cNvSpPr>
              <a:spLocks noChangeShapeType="1"/>
            </p:cNvSpPr>
            <p:nvPr/>
          </p:nvSpPr>
          <p:spPr bwMode="auto">
            <a:xfrm>
              <a:off x="2736" y="10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</p:grp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2218605" y="4788708"/>
            <a:ext cx="4706789" cy="11086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eaLnBrk="0" hangingPunct="0"/>
            <a:r>
              <a:rPr lang="en-US" sz="6600" b="1" dirty="0" err="1">
                <a:solidFill>
                  <a:srgbClr val="003300"/>
                </a:solidFill>
                <a:effectLst/>
                <a:latin typeface="+mj-lt"/>
              </a:rPr>
              <a:t>p</a:t>
            </a:r>
            <a:r>
              <a:rPr lang="en-US" sz="6600" b="1" i="1" dirty="0" err="1">
                <a:solidFill>
                  <a:srgbClr val="003300"/>
                </a:solidFill>
                <a:effectLst/>
                <a:latin typeface="+mj-lt"/>
              </a:rPr>
              <a:t>K</a:t>
            </a:r>
            <a:r>
              <a:rPr lang="en-US" sz="6600" b="1" baseline="-25000" dirty="0" err="1">
                <a:solidFill>
                  <a:srgbClr val="003300"/>
                </a:solidFill>
                <a:effectLst/>
                <a:latin typeface="+mj-lt"/>
              </a:rPr>
              <a:t>a</a:t>
            </a:r>
            <a:r>
              <a:rPr lang="en-US" sz="6600" b="1" dirty="0">
                <a:solidFill>
                  <a:srgbClr val="003300"/>
                </a:solidFill>
                <a:effectLst/>
                <a:latin typeface="+mj-lt"/>
              </a:rPr>
              <a:t> = - log </a:t>
            </a:r>
            <a:r>
              <a:rPr lang="en-US" sz="6600" b="1" i="1" dirty="0">
                <a:solidFill>
                  <a:srgbClr val="003300"/>
                </a:solidFill>
                <a:effectLst/>
                <a:latin typeface="+mj-lt"/>
              </a:rPr>
              <a:t>K</a:t>
            </a:r>
            <a:r>
              <a:rPr lang="en-US" sz="6600" b="1" baseline="-25000" dirty="0">
                <a:solidFill>
                  <a:srgbClr val="003300"/>
                </a:solidFill>
                <a:effectLst/>
                <a:latin typeface="+mj-lt"/>
              </a:rPr>
              <a:t>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7" name="Text Box 5"/>
          <p:cNvSpPr txBox="1">
            <a:spLocks noChangeArrowheads="1"/>
          </p:cNvSpPr>
          <p:nvPr/>
        </p:nvSpPr>
        <p:spPr bwMode="auto">
          <a:xfrm>
            <a:off x="294481" y="1946014"/>
            <a:ext cx="8280400" cy="220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28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</a:t>
            </a:r>
            <a:r>
              <a:rPr lang="pt-BR" sz="2800" i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pt-BR" sz="2800" baseline="-25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pt-BR" sz="28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– indica a tendência de um composto perder próton</a:t>
            </a:r>
          </a:p>
          <a:p>
            <a:pPr>
              <a:lnSpc>
                <a:spcPct val="125000"/>
              </a:lnSpc>
            </a:pPr>
            <a:endParaRPr lang="pt-BR" sz="28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>
              <a:lnSpc>
                <a:spcPct val="125000"/>
              </a:lnSpc>
            </a:pPr>
            <a:endParaRPr lang="pt-BR" sz="28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>
              <a:lnSpc>
                <a:spcPct val="125000"/>
              </a:lnSpc>
              <a:buFontTx/>
              <a:buChar char="•"/>
            </a:pPr>
            <a:endParaRPr lang="pt-BR" sz="28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61479" name="Text Box 7"/>
          <p:cNvSpPr txBox="1">
            <a:spLocks noChangeArrowheads="1"/>
          </p:cNvSpPr>
          <p:nvPr/>
        </p:nvSpPr>
        <p:spPr bwMode="auto">
          <a:xfrm>
            <a:off x="223044" y="1298314"/>
            <a:ext cx="8280400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28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Qual a definição de p</a:t>
            </a:r>
            <a:r>
              <a:rPr lang="pt-BR" sz="2800" i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pt-BR" sz="2800" baseline="-25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en-US" sz="28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?</a:t>
            </a:r>
            <a:endParaRPr lang="pt-BR" sz="28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>
              <a:lnSpc>
                <a:spcPct val="125000"/>
              </a:lnSpc>
            </a:pPr>
            <a:endParaRPr lang="pt-BR" sz="28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69118" y="2875402"/>
            <a:ext cx="8005763" cy="2117726"/>
            <a:chOff x="600" y="2160"/>
            <a:chExt cx="5043" cy="1334"/>
          </a:xfrm>
        </p:grpSpPr>
        <p:pic>
          <p:nvPicPr>
            <p:cNvPr id="361481" name="Picture 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0" y="2160"/>
              <a:ext cx="5043" cy="1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1482" name="Text Box 10"/>
            <p:cNvSpPr txBox="1">
              <a:spLocks noChangeArrowheads="1"/>
            </p:cNvSpPr>
            <p:nvPr/>
          </p:nvSpPr>
          <p:spPr bwMode="auto">
            <a:xfrm>
              <a:off x="612" y="2162"/>
              <a:ext cx="2713" cy="3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pt-BR" sz="2800">
                  <a:solidFill>
                    <a:srgbClr val="003300"/>
                  </a:solidFill>
                  <a:effectLst/>
                  <a:latin typeface="+mj-lt"/>
                </a:rPr>
                <a:t>Ácidos muito fortes  </a:t>
              </a:r>
              <a:r>
                <a:rPr lang="pt-BR" sz="2800">
                  <a:solidFill>
                    <a:srgbClr val="003300"/>
                  </a:solidFill>
                  <a:effectLst/>
                  <a:latin typeface="+mj-lt"/>
                  <a:cs typeface="Arial" pitchFamily="34" charset="0"/>
                </a:rPr>
                <a:t>→</a:t>
              </a:r>
            </a:p>
          </p:txBody>
        </p:sp>
        <p:sp>
          <p:nvSpPr>
            <p:cNvPr id="361483" name="Text Box 11"/>
            <p:cNvSpPr txBox="1">
              <a:spLocks noChangeArrowheads="1"/>
            </p:cNvSpPr>
            <p:nvPr/>
          </p:nvSpPr>
          <p:spPr bwMode="auto">
            <a:xfrm>
              <a:off x="612" y="2454"/>
              <a:ext cx="3447" cy="3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pt-BR" sz="2800">
                  <a:solidFill>
                    <a:srgbClr val="003300"/>
                  </a:solidFill>
                  <a:effectLst/>
                  <a:latin typeface="+mj-lt"/>
                </a:rPr>
                <a:t>Ácidos moderadamente fortes →</a:t>
              </a:r>
              <a:endParaRPr lang="en-US" sz="2800">
                <a:solidFill>
                  <a:srgbClr val="003300"/>
                </a:solidFill>
                <a:effectLst/>
                <a:latin typeface="+mj-lt"/>
              </a:endParaRPr>
            </a:p>
          </p:txBody>
        </p:sp>
        <p:sp>
          <p:nvSpPr>
            <p:cNvPr id="361484" name="Text Box 12"/>
            <p:cNvSpPr txBox="1">
              <a:spLocks noChangeArrowheads="1"/>
            </p:cNvSpPr>
            <p:nvPr/>
          </p:nvSpPr>
          <p:spPr bwMode="auto">
            <a:xfrm>
              <a:off x="612" y="2750"/>
              <a:ext cx="3447" cy="3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pt-BR" sz="2800" dirty="0">
                  <a:solidFill>
                    <a:srgbClr val="003300"/>
                  </a:solidFill>
                  <a:effectLst/>
                  <a:latin typeface="+mj-lt"/>
                </a:rPr>
                <a:t>Ácidos fracos →</a:t>
              </a:r>
              <a:endParaRPr lang="en-US" sz="2800" dirty="0">
                <a:solidFill>
                  <a:srgbClr val="003300"/>
                </a:solidFill>
                <a:effectLst/>
                <a:latin typeface="+mj-lt"/>
              </a:endParaRPr>
            </a:p>
          </p:txBody>
        </p:sp>
        <p:sp>
          <p:nvSpPr>
            <p:cNvPr id="361485" name="Text Box 13"/>
            <p:cNvSpPr txBox="1">
              <a:spLocks noChangeArrowheads="1"/>
            </p:cNvSpPr>
            <p:nvPr/>
          </p:nvSpPr>
          <p:spPr bwMode="auto">
            <a:xfrm>
              <a:off x="612" y="3067"/>
              <a:ext cx="3447" cy="33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pt-BR" sz="2800">
                  <a:solidFill>
                    <a:srgbClr val="003300"/>
                  </a:solidFill>
                  <a:effectLst/>
                  <a:latin typeface="+mj-lt"/>
                </a:rPr>
                <a:t>Ácidos extremamente fracos →</a:t>
              </a:r>
              <a:endParaRPr lang="en-US" sz="2800">
                <a:solidFill>
                  <a:srgbClr val="003300"/>
                </a:solidFill>
                <a:effectLst/>
                <a:latin typeface="+mj-lt"/>
              </a:endParaRPr>
            </a:p>
          </p:txBody>
        </p:sp>
      </p:grpSp>
      <p:pic>
        <p:nvPicPr>
          <p:cNvPr id="361486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6318" y="5813579"/>
            <a:ext cx="2011363" cy="517525"/>
          </a:xfrm>
          <a:prstGeom prst="rect">
            <a:avLst/>
          </a:prstGeom>
          <a:noFill/>
          <a:ln w="25400">
            <a:solidFill>
              <a:srgbClr val="006600"/>
            </a:solidFill>
            <a:miter lim="800000"/>
            <a:headEnd/>
            <a:tailEnd/>
          </a:ln>
          <a:effectLst/>
        </p:spPr>
      </p:pic>
      <p:sp>
        <p:nvSpPr>
          <p:cNvPr id="361491" name="Rectangle 19"/>
          <p:cNvSpPr>
            <a:spLocks noChangeArrowheads="1"/>
          </p:cNvSpPr>
          <p:nvPr/>
        </p:nvSpPr>
        <p:spPr bwMode="auto">
          <a:xfrm>
            <a:off x="43656" y="577589"/>
            <a:ext cx="2258760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Definições:</a:t>
            </a:r>
          </a:p>
        </p:txBody>
      </p:sp>
      <p:sp>
        <p:nvSpPr>
          <p:cNvPr id="361492" name="Text Box 20"/>
          <p:cNvSpPr txBox="1">
            <a:spLocks noChangeArrowheads="1"/>
          </p:cNvSpPr>
          <p:nvPr/>
        </p:nvSpPr>
        <p:spPr bwMode="auto">
          <a:xfrm>
            <a:off x="2599531" y="506152"/>
            <a:ext cx="1008063" cy="66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32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</a:t>
            </a:r>
            <a:r>
              <a:rPr lang="pt-BR" sz="3200" b="1" i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pt-BR" sz="3200" b="1" baseline="-25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</a:p>
        </p:txBody>
      </p:sp>
      <p:pic>
        <p:nvPicPr>
          <p:cNvPr id="14" name="Picture 1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/>
          </a:blip>
          <a:srcRect/>
          <a:stretch>
            <a:fillRect/>
          </a:stretch>
        </p:blipFill>
        <p:spPr bwMode="auto">
          <a:xfrm>
            <a:off x="2374106" y="5274624"/>
            <a:ext cx="5041900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3"/>
          <p:cNvSpPr>
            <a:spLocks noChangeArrowheads="1"/>
          </p:cNvSpPr>
          <p:nvPr/>
        </p:nvSpPr>
        <p:spPr bwMode="auto">
          <a:xfrm>
            <a:off x="82550" y="1971675"/>
            <a:ext cx="8978900" cy="2197100"/>
          </a:xfrm>
          <a:prstGeom prst="rect">
            <a:avLst/>
          </a:prstGeom>
          <a:solidFill>
            <a:srgbClr val="FFFF99">
              <a:alpha val="5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02085" name="Line 5"/>
          <p:cNvSpPr>
            <a:spLocks noChangeShapeType="1"/>
          </p:cNvSpPr>
          <p:nvPr/>
        </p:nvSpPr>
        <p:spPr bwMode="auto">
          <a:xfrm>
            <a:off x="762000" y="3184525"/>
            <a:ext cx="800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86" name="Rectangle 6"/>
          <p:cNvSpPr>
            <a:spLocks noChangeArrowheads="1"/>
          </p:cNvSpPr>
          <p:nvPr/>
        </p:nvSpPr>
        <p:spPr bwMode="auto">
          <a:xfrm>
            <a:off x="136525" y="2330450"/>
            <a:ext cx="6008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pK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302087" name="Line 7"/>
          <p:cNvSpPr>
            <a:spLocks noChangeShapeType="1"/>
          </p:cNvSpPr>
          <p:nvPr/>
        </p:nvSpPr>
        <p:spPr bwMode="auto">
          <a:xfrm>
            <a:off x="23622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88" name="Line 8"/>
          <p:cNvSpPr>
            <a:spLocks noChangeShapeType="1"/>
          </p:cNvSpPr>
          <p:nvPr/>
        </p:nvSpPr>
        <p:spPr bwMode="auto">
          <a:xfrm>
            <a:off x="28194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89" name="Line 9"/>
          <p:cNvSpPr>
            <a:spLocks noChangeShapeType="1"/>
          </p:cNvSpPr>
          <p:nvPr/>
        </p:nvSpPr>
        <p:spPr bwMode="auto">
          <a:xfrm>
            <a:off x="32766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90" name="Line 10"/>
          <p:cNvSpPr>
            <a:spLocks noChangeShapeType="1"/>
          </p:cNvSpPr>
          <p:nvPr/>
        </p:nvSpPr>
        <p:spPr bwMode="auto">
          <a:xfrm>
            <a:off x="37338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91" name="Line 11"/>
          <p:cNvSpPr>
            <a:spLocks noChangeShapeType="1"/>
          </p:cNvSpPr>
          <p:nvPr/>
        </p:nvSpPr>
        <p:spPr bwMode="auto">
          <a:xfrm>
            <a:off x="41910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92" name="Line 12"/>
          <p:cNvSpPr>
            <a:spLocks noChangeShapeType="1"/>
          </p:cNvSpPr>
          <p:nvPr/>
        </p:nvSpPr>
        <p:spPr bwMode="auto">
          <a:xfrm>
            <a:off x="47244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93" name="Line 13"/>
          <p:cNvSpPr>
            <a:spLocks noChangeShapeType="1"/>
          </p:cNvSpPr>
          <p:nvPr/>
        </p:nvSpPr>
        <p:spPr bwMode="auto">
          <a:xfrm>
            <a:off x="52578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94" name="Line 14"/>
          <p:cNvSpPr>
            <a:spLocks noChangeShapeType="1"/>
          </p:cNvSpPr>
          <p:nvPr/>
        </p:nvSpPr>
        <p:spPr bwMode="auto">
          <a:xfrm>
            <a:off x="57150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95" name="Line 15"/>
          <p:cNvSpPr>
            <a:spLocks noChangeShapeType="1"/>
          </p:cNvSpPr>
          <p:nvPr/>
        </p:nvSpPr>
        <p:spPr bwMode="auto">
          <a:xfrm>
            <a:off x="61722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96" name="Line 16"/>
          <p:cNvSpPr>
            <a:spLocks noChangeShapeType="1"/>
          </p:cNvSpPr>
          <p:nvPr/>
        </p:nvSpPr>
        <p:spPr bwMode="auto">
          <a:xfrm>
            <a:off x="66294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97" name="Line 17"/>
          <p:cNvSpPr>
            <a:spLocks noChangeShapeType="1"/>
          </p:cNvSpPr>
          <p:nvPr/>
        </p:nvSpPr>
        <p:spPr bwMode="auto">
          <a:xfrm>
            <a:off x="71628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98" name="Line 18"/>
          <p:cNvSpPr>
            <a:spLocks noChangeShapeType="1"/>
          </p:cNvSpPr>
          <p:nvPr/>
        </p:nvSpPr>
        <p:spPr bwMode="auto">
          <a:xfrm>
            <a:off x="76962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099" name="Line 19"/>
          <p:cNvSpPr>
            <a:spLocks noChangeShapeType="1"/>
          </p:cNvSpPr>
          <p:nvPr/>
        </p:nvSpPr>
        <p:spPr bwMode="auto">
          <a:xfrm>
            <a:off x="81534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100" name="Line 20"/>
          <p:cNvSpPr>
            <a:spLocks noChangeShapeType="1"/>
          </p:cNvSpPr>
          <p:nvPr/>
        </p:nvSpPr>
        <p:spPr bwMode="auto">
          <a:xfrm>
            <a:off x="86106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101" name="Rectangle 21"/>
          <p:cNvSpPr>
            <a:spLocks noChangeArrowheads="1"/>
          </p:cNvSpPr>
          <p:nvPr/>
        </p:nvSpPr>
        <p:spPr bwMode="auto">
          <a:xfrm>
            <a:off x="8366125" y="2559050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14</a:t>
            </a:r>
          </a:p>
        </p:txBody>
      </p:sp>
      <p:sp>
        <p:nvSpPr>
          <p:cNvPr id="302102" name="Rectangle 22"/>
          <p:cNvSpPr>
            <a:spLocks noChangeArrowheads="1"/>
          </p:cNvSpPr>
          <p:nvPr/>
        </p:nvSpPr>
        <p:spPr bwMode="auto">
          <a:xfrm>
            <a:off x="7432675" y="2582863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12</a:t>
            </a:r>
          </a:p>
        </p:txBody>
      </p:sp>
      <p:sp>
        <p:nvSpPr>
          <p:cNvPr id="302103" name="Rectangle 23"/>
          <p:cNvSpPr>
            <a:spLocks noChangeArrowheads="1"/>
          </p:cNvSpPr>
          <p:nvPr/>
        </p:nvSpPr>
        <p:spPr bwMode="auto">
          <a:xfrm>
            <a:off x="6365875" y="258762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10</a:t>
            </a:r>
          </a:p>
        </p:txBody>
      </p:sp>
      <p:sp>
        <p:nvSpPr>
          <p:cNvPr id="302104" name="Rectangle 24"/>
          <p:cNvSpPr>
            <a:spLocks noChangeArrowheads="1"/>
          </p:cNvSpPr>
          <p:nvPr/>
        </p:nvSpPr>
        <p:spPr bwMode="auto">
          <a:xfrm>
            <a:off x="5546725" y="25876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8</a:t>
            </a:r>
          </a:p>
        </p:txBody>
      </p:sp>
      <p:sp>
        <p:nvSpPr>
          <p:cNvPr id="302105" name="Rectangle 25"/>
          <p:cNvSpPr>
            <a:spLocks noChangeArrowheads="1"/>
          </p:cNvSpPr>
          <p:nvPr/>
        </p:nvSpPr>
        <p:spPr bwMode="auto">
          <a:xfrm>
            <a:off x="4556125" y="25876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6</a:t>
            </a:r>
          </a:p>
        </p:txBody>
      </p:sp>
      <p:sp>
        <p:nvSpPr>
          <p:cNvPr id="302106" name="Rectangle 26"/>
          <p:cNvSpPr>
            <a:spLocks noChangeArrowheads="1"/>
          </p:cNvSpPr>
          <p:nvPr/>
        </p:nvSpPr>
        <p:spPr bwMode="auto">
          <a:xfrm>
            <a:off x="3565525" y="25876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4</a:t>
            </a:r>
          </a:p>
        </p:txBody>
      </p:sp>
      <p:sp>
        <p:nvSpPr>
          <p:cNvPr id="302107" name="Rectangle 27"/>
          <p:cNvSpPr>
            <a:spLocks noChangeArrowheads="1"/>
          </p:cNvSpPr>
          <p:nvPr/>
        </p:nvSpPr>
        <p:spPr bwMode="auto">
          <a:xfrm>
            <a:off x="2651125" y="25876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</a:t>
            </a:r>
          </a:p>
        </p:txBody>
      </p:sp>
      <p:sp>
        <p:nvSpPr>
          <p:cNvPr id="302108" name="Line 28"/>
          <p:cNvSpPr>
            <a:spLocks noChangeShapeType="1"/>
          </p:cNvSpPr>
          <p:nvPr/>
        </p:nvSpPr>
        <p:spPr bwMode="auto">
          <a:xfrm>
            <a:off x="19050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109" name="Line 29"/>
          <p:cNvSpPr>
            <a:spLocks noChangeShapeType="1"/>
          </p:cNvSpPr>
          <p:nvPr/>
        </p:nvSpPr>
        <p:spPr bwMode="auto">
          <a:xfrm>
            <a:off x="14478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110" name="Rectangle 30"/>
          <p:cNvSpPr>
            <a:spLocks noChangeArrowheads="1"/>
          </p:cNvSpPr>
          <p:nvPr/>
        </p:nvSpPr>
        <p:spPr bwMode="auto">
          <a:xfrm>
            <a:off x="1736725" y="25876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0</a:t>
            </a:r>
          </a:p>
        </p:txBody>
      </p:sp>
      <p:sp>
        <p:nvSpPr>
          <p:cNvPr id="302111" name="Rectangle 31"/>
          <p:cNvSpPr>
            <a:spLocks noChangeArrowheads="1"/>
          </p:cNvSpPr>
          <p:nvPr/>
        </p:nvSpPr>
        <p:spPr bwMode="auto">
          <a:xfrm>
            <a:off x="1050925" y="2071688"/>
            <a:ext cx="158389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Ácidos Fortes</a:t>
            </a:r>
          </a:p>
        </p:txBody>
      </p:sp>
      <p:sp>
        <p:nvSpPr>
          <p:cNvPr id="302112" name="Rectangle 32"/>
          <p:cNvSpPr>
            <a:spLocks noChangeArrowheads="1"/>
          </p:cNvSpPr>
          <p:nvPr/>
        </p:nvSpPr>
        <p:spPr bwMode="auto">
          <a:xfrm>
            <a:off x="6765925" y="2071688"/>
            <a:ext cx="160043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Ácidos Fracos</a:t>
            </a:r>
          </a:p>
        </p:txBody>
      </p:sp>
      <p:sp>
        <p:nvSpPr>
          <p:cNvPr id="302113" name="Rectangle 33"/>
          <p:cNvSpPr>
            <a:spLocks noChangeArrowheads="1"/>
          </p:cNvSpPr>
          <p:nvPr/>
        </p:nvSpPr>
        <p:spPr bwMode="auto">
          <a:xfrm>
            <a:off x="212725" y="3625850"/>
            <a:ext cx="438903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302114" name="Rectangle 34"/>
          <p:cNvSpPr>
            <a:spLocks noChangeArrowheads="1"/>
          </p:cNvSpPr>
          <p:nvPr/>
        </p:nvSpPr>
        <p:spPr bwMode="auto">
          <a:xfrm>
            <a:off x="8213725" y="3473450"/>
            <a:ext cx="76783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10</a:t>
            </a:r>
            <a:r>
              <a:rPr 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-14</a:t>
            </a:r>
          </a:p>
        </p:txBody>
      </p:sp>
      <p:sp>
        <p:nvSpPr>
          <p:cNvPr id="302115" name="Rectangle 35"/>
          <p:cNvSpPr>
            <a:spLocks noChangeArrowheads="1"/>
          </p:cNvSpPr>
          <p:nvPr/>
        </p:nvSpPr>
        <p:spPr bwMode="auto">
          <a:xfrm>
            <a:off x="6308725" y="3473450"/>
            <a:ext cx="76783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10</a:t>
            </a:r>
            <a:r>
              <a:rPr 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-10</a:t>
            </a:r>
          </a:p>
        </p:txBody>
      </p:sp>
      <p:sp>
        <p:nvSpPr>
          <p:cNvPr id="302116" name="Rectangle 36"/>
          <p:cNvSpPr>
            <a:spLocks noChangeArrowheads="1"/>
          </p:cNvSpPr>
          <p:nvPr/>
        </p:nvSpPr>
        <p:spPr bwMode="auto">
          <a:xfrm>
            <a:off x="4403725" y="3473450"/>
            <a:ext cx="663643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10</a:t>
            </a:r>
            <a:r>
              <a:rPr 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-6</a:t>
            </a:r>
          </a:p>
        </p:txBody>
      </p:sp>
      <p:sp>
        <p:nvSpPr>
          <p:cNvPr id="302117" name="Rectangle 37"/>
          <p:cNvSpPr>
            <a:spLocks noChangeArrowheads="1"/>
          </p:cNvSpPr>
          <p:nvPr/>
        </p:nvSpPr>
        <p:spPr bwMode="auto">
          <a:xfrm>
            <a:off x="2474913" y="3473450"/>
            <a:ext cx="663643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10</a:t>
            </a:r>
            <a:r>
              <a:rPr 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-2</a:t>
            </a:r>
          </a:p>
        </p:txBody>
      </p:sp>
      <p:sp>
        <p:nvSpPr>
          <p:cNvPr id="302118" name="Line 38"/>
          <p:cNvSpPr>
            <a:spLocks noChangeShapeType="1"/>
          </p:cNvSpPr>
          <p:nvPr/>
        </p:nvSpPr>
        <p:spPr bwMode="auto">
          <a:xfrm>
            <a:off x="990600" y="3032125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120" name="Line 40"/>
          <p:cNvSpPr>
            <a:spLocks noChangeShapeType="1"/>
          </p:cNvSpPr>
          <p:nvPr/>
        </p:nvSpPr>
        <p:spPr bwMode="auto">
          <a:xfrm>
            <a:off x="1905000" y="3641725"/>
            <a:ext cx="685800" cy="8382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2121" name="Rectangle 41"/>
          <p:cNvSpPr>
            <a:spLocks noChangeArrowheads="1"/>
          </p:cNvSpPr>
          <p:nvPr/>
        </p:nvSpPr>
        <p:spPr bwMode="auto">
          <a:xfrm>
            <a:off x="2574925" y="4456113"/>
            <a:ext cx="3298339" cy="70852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dirty="0" err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Quanto</a:t>
            </a:r>
            <a:r>
              <a:rPr lang="en-US" sz="2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sz="2000" b="1" dirty="0" err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menor</a:t>
            </a:r>
            <a:r>
              <a:rPr lang="en-US" sz="20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sz="2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 valor do </a:t>
            </a:r>
            <a:r>
              <a:rPr lang="en-US" sz="2000" dirty="0" err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</a:t>
            </a:r>
            <a:r>
              <a:rPr lang="en-US" sz="2000" i="1" dirty="0" err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en-US" sz="2000" baseline="-25000" dirty="0" err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en-US" sz="2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,</a:t>
            </a:r>
          </a:p>
          <a:p>
            <a:pPr eaLnBrk="0" hangingPunct="0"/>
            <a:r>
              <a:rPr lang="en-US" sz="2000" dirty="0" err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mais</a:t>
            </a:r>
            <a:r>
              <a:rPr lang="en-US" sz="2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sz="20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forte </a:t>
            </a:r>
            <a:r>
              <a:rPr lang="en-US" sz="2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é o </a:t>
            </a:r>
            <a:r>
              <a:rPr lang="en-US" sz="2000" dirty="0" err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  <a:r>
              <a:rPr lang="en-US" sz="2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.</a:t>
            </a:r>
          </a:p>
        </p:txBody>
      </p:sp>
      <p:sp>
        <p:nvSpPr>
          <p:cNvPr id="302122" name="Rectangle 42"/>
          <p:cNvSpPr>
            <a:spLocks noChangeArrowheads="1"/>
          </p:cNvSpPr>
          <p:nvPr/>
        </p:nvSpPr>
        <p:spPr bwMode="auto">
          <a:xfrm>
            <a:off x="822325" y="2587625"/>
            <a:ext cx="43601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-2</a:t>
            </a:r>
          </a:p>
        </p:txBody>
      </p:sp>
      <p:sp>
        <p:nvSpPr>
          <p:cNvPr id="302123" name="Rectangle 43"/>
          <p:cNvSpPr>
            <a:spLocks noChangeArrowheads="1"/>
          </p:cNvSpPr>
          <p:nvPr/>
        </p:nvSpPr>
        <p:spPr bwMode="auto">
          <a:xfrm>
            <a:off x="798513" y="3473450"/>
            <a:ext cx="60112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10</a:t>
            </a:r>
            <a:r>
              <a:rPr 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</a:t>
            </a:r>
          </a:p>
        </p:txBody>
      </p:sp>
      <p:sp>
        <p:nvSpPr>
          <p:cNvPr id="302124" name="Rectangle 44"/>
          <p:cNvSpPr>
            <a:spLocks noChangeArrowheads="1"/>
          </p:cNvSpPr>
          <p:nvPr/>
        </p:nvSpPr>
        <p:spPr bwMode="auto">
          <a:xfrm>
            <a:off x="827088" y="6092825"/>
            <a:ext cx="6062301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Para descrever a força do ácido (tendência de perder H</a:t>
            </a:r>
            <a:r>
              <a:rPr lang="en-US" sz="20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)</a:t>
            </a:r>
          </a:p>
        </p:txBody>
      </p:sp>
      <p:sp>
        <p:nvSpPr>
          <p:cNvPr id="302125" name="Rectangle 45"/>
          <p:cNvSpPr>
            <a:spLocks noChangeArrowheads="1"/>
          </p:cNvSpPr>
          <p:nvPr/>
        </p:nvSpPr>
        <p:spPr bwMode="auto">
          <a:xfrm>
            <a:off x="0" y="908050"/>
            <a:ext cx="2258760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Definições:</a:t>
            </a:r>
          </a:p>
        </p:txBody>
      </p:sp>
      <p:sp>
        <p:nvSpPr>
          <p:cNvPr id="302126" name="Rectangle 46"/>
          <p:cNvSpPr>
            <a:spLocks noChangeArrowheads="1"/>
          </p:cNvSpPr>
          <p:nvPr/>
        </p:nvSpPr>
        <p:spPr bwMode="auto">
          <a:xfrm>
            <a:off x="5435600" y="5229225"/>
            <a:ext cx="2865913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 b="1">
                <a:solidFill>
                  <a:srgbClr val="003300"/>
                </a:solidFill>
                <a:effectLst/>
                <a:latin typeface="+mj-lt"/>
              </a:rPr>
              <a:t>pK</a:t>
            </a:r>
            <a:r>
              <a:rPr lang="en-US" sz="4000" b="1" baseline="-25000">
                <a:solidFill>
                  <a:srgbClr val="003300"/>
                </a:solidFill>
                <a:effectLst/>
                <a:latin typeface="+mj-lt"/>
              </a:rPr>
              <a:t>a</a:t>
            </a:r>
            <a:r>
              <a:rPr lang="en-US" sz="4000" b="1">
                <a:solidFill>
                  <a:srgbClr val="003300"/>
                </a:solidFill>
                <a:effectLst/>
                <a:latin typeface="+mj-lt"/>
              </a:rPr>
              <a:t> = - log K</a:t>
            </a:r>
            <a:r>
              <a:rPr lang="en-US" sz="4000" b="1" baseline="-25000">
                <a:solidFill>
                  <a:srgbClr val="003300"/>
                </a:solidFill>
                <a:effectLst/>
                <a:latin typeface="+mj-lt"/>
              </a:rPr>
              <a:t>a</a:t>
            </a:r>
          </a:p>
        </p:txBody>
      </p:sp>
      <p:sp>
        <p:nvSpPr>
          <p:cNvPr id="302127" name="Rectangle 47"/>
          <p:cNvSpPr>
            <a:spLocks noChangeArrowheads="1"/>
          </p:cNvSpPr>
          <p:nvPr/>
        </p:nvSpPr>
        <p:spPr bwMode="auto">
          <a:xfrm>
            <a:off x="0" y="1557338"/>
            <a:ext cx="3520579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Comparando valores de </a:t>
            </a:r>
            <a:r>
              <a:rPr lang="en-US" sz="2000" i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en-US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e p</a:t>
            </a:r>
            <a:r>
              <a:rPr lang="en-US" sz="2000" i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en-US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302128" name="Text Box 48"/>
          <p:cNvSpPr txBox="1">
            <a:spLocks noChangeArrowheads="1"/>
          </p:cNvSpPr>
          <p:nvPr/>
        </p:nvSpPr>
        <p:spPr bwMode="auto">
          <a:xfrm>
            <a:off x="2555875" y="836613"/>
            <a:ext cx="10080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32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</a:t>
            </a:r>
            <a:r>
              <a:rPr lang="pt-BR" sz="3200" b="1" i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pt-BR" sz="3200" b="1" baseline="-25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2" name="Rectangle 4"/>
          <p:cNvSpPr>
            <a:spLocks noChangeArrowheads="1"/>
          </p:cNvSpPr>
          <p:nvPr/>
        </p:nvSpPr>
        <p:spPr bwMode="auto">
          <a:xfrm>
            <a:off x="1355725" y="1412875"/>
            <a:ext cx="2204130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HA</a:t>
            </a:r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+  H</a:t>
            </a:r>
            <a:r>
              <a:rPr lang="en-US" sz="32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</a:t>
            </a:r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   </a:t>
            </a:r>
          </a:p>
        </p:txBody>
      </p:sp>
      <p:sp>
        <p:nvSpPr>
          <p:cNvPr id="304133" name="Line 5"/>
          <p:cNvSpPr>
            <a:spLocks noChangeShapeType="1"/>
          </p:cNvSpPr>
          <p:nvPr/>
        </p:nvSpPr>
        <p:spPr bwMode="auto">
          <a:xfrm>
            <a:off x="3886200" y="1595438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34" name="Line 6"/>
          <p:cNvSpPr>
            <a:spLocks noChangeShapeType="1"/>
          </p:cNvSpPr>
          <p:nvPr/>
        </p:nvSpPr>
        <p:spPr bwMode="auto">
          <a:xfrm>
            <a:off x="3886200" y="1747838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35" name="Rectangle 7"/>
          <p:cNvSpPr>
            <a:spLocks noChangeArrowheads="1"/>
          </p:cNvSpPr>
          <p:nvPr/>
        </p:nvSpPr>
        <p:spPr bwMode="auto">
          <a:xfrm>
            <a:off x="4937125" y="1412875"/>
            <a:ext cx="2281074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</a:t>
            </a:r>
            <a:r>
              <a:rPr lang="en-US" sz="32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</a:t>
            </a:r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</a:t>
            </a:r>
            <a:r>
              <a:rPr lang="en-US" sz="32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+    A</a:t>
            </a:r>
            <a:r>
              <a:rPr lang="en-US" sz="40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</a:t>
            </a:r>
          </a:p>
        </p:txBody>
      </p:sp>
      <p:sp>
        <p:nvSpPr>
          <p:cNvPr id="304140" name="Rectangle 12"/>
          <p:cNvSpPr>
            <a:spLocks noChangeArrowheads="1"/>
          </p:cNvSpPr>
          <p:nvPr/>
        </p:nvSpPr>
        <p:spPr bwMode="auto">
          <a:xfrm>
            <a:off x="323850" y="3144838"/>
            <a:ext cx="5459764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DIFERENÇA ENTRE ÁCIDO FORTE E FRACO:</a:t>
            </a:r>
          </a:p>
          <a:p>
            <a:pPr eaLnBrk="0" hangingPunct="0"/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ESTABILIDADE DA BASE CONJUGADA</a:t>
            </a:r>
            <a:endParaRPr lang="en-US" sz="2400" b="1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4142" name="Line 14"/>
          <p:cNvSpPr>
            <a:spLocks noChangeShapeType="1"/>
          </p:cNvSpPr>
          <p:nvPr/>
        </p:nvSpPr>
        <p:spPr bwMode="auto">
          <a:xfrm>
            <a:off x="2362200" y="6172200"/>
            <a:ext cx="60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43" name="Line 15"/>
          <p:cNvSpPr>
            <a:spLocks noChangeShapeType="1"/>
          </p:cNvSpPr>
          <p:nvPr/>
        </p:nvSpPr>
        <p:spPr bwMode="auto">
          <a:xfrm>
            <a:off x="5410200" y="4343400"/>
            <a:ext cx="60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44" name="Line 16"/>
          <p:cNvSpPr>
            <a:spLocks noChangeShapeType="1"/>
          </p:cNvSpPr>
          <p:nvPr/>
        </p:nvSpPr>
        <p:spPr bwMode="auto">
          <a:xfrm>
            <a:off x="5410200" y="5156200"/>
            <a:ext cx="60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45" name="Line 17"/>
          <p:cNvSpPr>
            <a:spLocks noChangeShapeType="1"/>
          </p:cNvSpPr>
          <p:nvPr/>
        </p:nvSpPr>
        <p:spPr bwMode="auto">
          <a:xfrm flipV="1">
            <a:off x="3200400" y="4419600"/>
            <a:ext cx="205740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46" name="Line 18"/>
          <p:cNvSpPr>
            <a:spLocks noChangeShapeType="1"/>
          </p:cNvSpPr>
          <p:nvPr/>
        </p:nvSpPr>
        <p:spPr bwMode="auto">
          <a:xfrm flipV="1">
            <a:off x="3200400" y="5181600"/>
            <a:ext cx="20574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47" name="Line 19"/>
          <p:cNvSpPr>
            <a:spLocks noChangeShapeType="1"/>
          </p:cNvSpPr>
          <p:nvPr/>
        </p:nvSpPr>
        <p:spPr bwMode="auto">
          <a:xfrm>
            <a:off x="5715000" y="4419600"/>
            <a:ext cx="0" cy="609600"/>
          </a:xfrm>
          <a:prstGeom prst="line">
            <a:avLst/>
          </a:prstGeom>
          <a:noFill/>
          <a:ln w="57150" cmpd="tri">
            <a:solidFill>
              <a:srgbClr val="FF0033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48" name="Rectangle 20"/>
          <p:cNvSpPr>
            <a:spLocks noChangeArrowheads="1"/>
          </p:cNvSpPr>
          <p:nvPr/>
        </p:nvSpPr>
        <p:spPr bwMode="auto">
          <a:xfrm>
            <a:off x="1763713" y="5924550"/>
            <a:ext cx="56586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HA</a:t>
            </a:r>
          </a:p>
        </p:txBody>
      </p:sp>
      <p:sp>
        <p:nvSpPr>
          <p:cNvPr id="304149" name="Rectangle 21"/>
          <p:cNvSpPr>
            <a:spLocks noChangeArrowheads="1"/>
          </p:cNvSpPr>
          <p:nvPr/>
        </p:nvSpPr>
        <p:spPr bwMode="auto">
          <a:xfrm>
            <a:off x="6084888" y="4005263"/>
            <a:ext cx="476092" cy="50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en-US" sz="4000" b="1" baseline="30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  <p:sp>
        <p:nvSpPr>
          <p:cNvPr id="304150" name="Rectangle 22"/>
          <p:cNvSpPr>
            <a:spLocks noChangeArrowheads="1"/>
          </p:cNvSpPr>
          <p:nvPr/>
        </p:nvSpPr>
        <p:spPr bwMode="auto">
          <a:xfrm>
            <a:off x="6084888" y="4868863"/>
            <a:ext cx="476092" cy="50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en-US" sz="4000" b="1" baseline="300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  <p:sp>
        <p:nvSpPr>
          <p:cNvPr id="304151" name="Rectangle 23"/>
          <p:cNvSpPr>
            <a:spLocks noChangeArrowheads="1"/>
          </p:cNvSpPr>
          <p:nvPr/>
        </p:nvSpPr>
        <p:spPr bwMode="auto">
          <a:xfrm>
            <a:off x="6664325" y="4243388"/>
            <a:ext cx="2122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pt-BR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 conjugada forte</a:t>
            </a:r>
            <a:endParaRPr lang="en-US" sz="18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4152" name="Rectangle 24"/>
          <p:cNvSpPr>
            <a:spLocks noChangeArrowheads="1"/>
          </p:cNvSpPr>
          <p:nvPr/>
        </p:nvSpPr>
        <p:spPr bwMode="auto">
          <a:xfrm>
            <a:off x="6624638" y="5168900"/>
            <a:ext cx="2051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 conjugada fraca</a:t>
            </a:r>
          </a:p>
        </p:txBody>
      </p:sp>
      <p:sp>
        <p:nvSpPr>
          <p:cNvPr id="304153" name="Rectangle 25"/>
          <p:cNvSpPr>
            <a:spLocks noChangeArrowheads="1"/>
          </p:cNvSpPr>
          <p:nvPr/>
        </p:nvSpPr>
        <p:spPr bwMode="auto">
          <a:xfrm>
            <a:off x="6588125" y="4014788"/>
            <a:ext cx="157190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pt-BR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 FRACO:</a:t>
            </a:r>
            <a:endParaRPr lang="en-US" sz="1800" b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4154" name="Rectangle 26"/>
          <p:cNvSpPr>
            <a:spLocks noChangeArrowheads="1"/>
          </p:cNvSpPr>
          <p:nvPr/>
        </p:nvSpPr>
        <p:spPr bwMode="auto">
          <a:xfrm>
            <a:off x="6548438" y="4940300"/>
            <a:ext cx="1472967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 b="1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 FORTE</a:t>
            </a:r>
          </a:p>
        </p:txBody>
      </p:sp>
      <p:sp>
        <p:nvSpPr>
          <p:cNvPr id="304155" name="Line 27"/>
          <p:cNvSpPr>
            <a:spLocks noChangeShapeType="1"/>
          </p:cNvSpPr>
          <p:nvPr/>
        </p:nvSpPr>
        <p:spPr bwMode="auto">
          <a:xfrm>
            <a:off x="3200400" y="6172200"/>
            <a:ext cx="28956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56" name="Line 28"/>
          <p:cNvSpPr>
            <a:spLocks noChangeShapeType="1"/>
          </p:cNvSpPr>
          <p:nvPr/>
        </p:nvSpPr>
        <p:spPr bwMode="auto">
          <a:xfrm flipV="1">
            <a:off x="1295400" y="4572000"/>
            <a:ext cx="0" cy="160020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57" name="Rectangle 29"/>
          <p:cNvSpPr>
            <a:spLocks noChangeArrowheads="1"/>
          </p:cNvSpPr>
          <p:nvPr/>
        </p:nvSpPr>
        <p:spPr bwMode="auto">
          <a:xfrm>
            <a:off x="919114" y="4292600"/>
            <a:ext cx="338234" cy="203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</a:t>
            </a:r>
          </a:p>
          <a:p>
            <a:pPr algn="ctr" eaLnBrk="0" hangingPunct="0"/>
            <a:r>
              <a:rPr lang="en-US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N</a:t>
            </a:r>
          </a:p>
          <a:p>
            <a:pPr algn="ctr" eaLnBrk="0" hangingPunct="0"/>
            <a:r>
              <a:rPr lang="en-US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</a:t>
            </a:r>
          </a:p>
          <a:p>
            <a:pPr algn="ctr" eaLnBrk="0" hangingPunct="0"/>
            <a:r>
              <a:rPr lang="en-US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</a:t>
            </a:r>
          </a:p>
          <a:p>
            <a:pPr algn="ctr" eaLnBrk="0" hangingPunct="0"/>
            <a:r>
              <a:rPr lang="en-US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G</a:t>
            </a:r>
          </a:p>
          <a:p>
            <a:pPr algn="ctr" eaLnBrk="0" hangingPunct="0"/>
            <a:r>
              <a:rPr lang="pt-BR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</a:t>
            </a:r>
          </a:p>
          <a:p>
            <a:pPr algn="ctr" eaLnBrk="0" hangingPunct="0"/>
            <a:r>
              <a:rPr lang="pt-BR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endParaRPr lang="en-US" sz="1800" b="1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4160" name="Line 32"/>
          <p:cNvSpPr>
            <a:spLocks noChangeShapeType="1"/>
          </p:cNvSpPr>
          <p:nvPr/>
        </p:nvSpPr>
        <p:spPr bwMode="auto">
          <a:xfrm>
            <a:off x="4495800" y="5638800"/>
            <a:ext cx="685800" cy="15240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 type="stealth" w="med" len="med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61" name="Rectangle 33"/>
          <p:cNvSpPr>
            <a:spLocks noChangeArrowheads="1"/>
          </p:cNvSpPr>
          <p:nvPr/>
        </p:nvSpPr>
        <p:spPr bwMode="auto">
          <a:xfrm>
            <a:off x="5070475" y="5462588"/>
            <a:ext cx="948465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pt-BR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Ioniza</a:t>
            </a:r>
          </a:p>
          <a:p>
            <a:pPr eaLnBrk="0" hangingPunct="0"/>
            <a:r>
              <a:rPr lang="pt-BR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</a:t>
            </a:r>
            <a:r>
              <a:rPr lang="en-US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“f</a:t>
            </a:r>
            <a:r>
              <a:rPr lang="pt-BR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ácil</a:t>
            </a:r>
            <a:r>
              <a:rPr lang="en-US" sz="1800" b="1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”</a:t>
            </a:r>
          </a:p>
        </p:txBody>
      </p:sp>
      <p:sp>
        <p:nvSpPr>
          <p:cNvPr id="304162" name="Line 34"/>
          <p:cNvSpPr>
            <a:spLocks noChangeShapeType="1"/>
          </p:cNvSpPr>
          <p:nvPr/>
        </p:nvSpPr>
        <p:spPr bwMode="auto">
          <a:xfrm>
            <a:off x="7380288" y="170497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63" name="Line 35"/>
          <p:cNvSpPr>
            <a:spLocks noChangeShapeType="1"/>
          </p:cNvSpPr>
          <p:nvPr/>
        </p:nvSpPr>
        <p:spPr bwMode="auto">
          <a:xfrm>
            <a:off x="7934325" y="1703388"/>
            <a:ext cx="0" cy="2089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4164" name="Rectangle 36"/>
          <p:cNvSpPr>
            <a:spLocks noChangeArrowheads="1"/>
          </p:cNvSpPr>
          <p:nvPr/>
        </p:nvSpPr>
        <p:spPr bwMode="auto">
          <a:xfrm>
            <a:off x="0" y="549275"/>
            <a:ext cx="5272918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Avaliação da força do ácido</a:t>
            </a:r>
          </a:p>
        </p:txBody>
      </p:sp>
      <p:sp>
        <p:nvSpPr>
          <p:cNvPr id="304165" name="Rectangle 37"/>
          <p:cNvSpPr>
            <a:spLocks noChangeArrowheads="1"/>
          </p:cNvSpPr>
          <p:nvPr/>
        </p:nvSpPr>
        <p:spPr bwMode="auto">
          <a:xfrm>
            <a:off x="0" y="2249488"/>
            <a:ext cx="7740650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Em água, todos os ácidos formam o íon hidrônio (H</a:t>
            </a:r>
            <a:r>
              <a:rPr lang="en-US" sz="2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</a:t>
            </a:r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</a:t>
            </a:r>
            <a:r>
              <a:rPr lang="en-US" sz="20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). O</a:t>
            </a:r>
            <a:r>
              <a:rPr lang="pt-BR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que faz diferença é a base conjugada.</a:t>
            </a:r>
            <a:endParaRPr lang="en-US" sz="20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4166" name="Rectangle 38"/>
          <p:cNvSpPr>
            <a:spLocks noChangeArrowheads="1"/>
          </p:cNvSpPr>
          <p:nvPr/>
        </p:nvSpPr>
        <p:spPr bwMode="auto">
          <a:xfrm>
            <a:off x="6300788" y="6003893"/>
            <a:ext cx="28432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pt-BR" sz="1800" b="1" dirty="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Mas dissociar requer energia...</a:t>
            </a:r>
            <a:endParaRPr lang="en-US" sz="1800" b="1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5" name="Line 3"/>
          <p:cNvSpPr>
            <a:spLocks noChangeShapeType="1"/>
          </p:cNvSpPr>
          <p:nvPr/>
        </p:nvSpPr>
        <p:spPr bwMode="auto">
          <a:xfrm>
            <a:off x="1600200" y="4156075"/>
            <a:ext cx="609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56" name="Line 4"/>
          <p:cNvSpPr>
            <a:spLocks noChangeShapeType="1"/>
          </p:cNvSpPr>
          <p:nvPr/>
        </p:nvSpPr>
        <p:spPr bwMode="auto">
          <a:xfrm>
            <a:off x="6629400" y="2327275"/>
            <a:ext cx="6096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57" name="Line 5"/>
          <p:cNvSpPr>
            <a:spLocks noChangeShapeType="1"/>
          </p:cNvSpPr>
          <p:nvPr/>
        </p:nvSpPr>
        <p:spPr bwMode="auto">
          <a:xfrm>
            <a:off x="3962400" y="3546475"/>
            <a:ext cx="609600" cy="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58" name="Line 6"/>
          <p:cNvSpPr>
            <a:spLocks noChangeShapeType="1"/>
          </p:cNvSpPr>
          <p:nvPr/>
        </p:nvSpPr>
        <p:spPr bwMode="auto">
          <a:xfrm flipV="1">
            <a:off x="2438400" y="2327275"/>
            <a:ext cx="4114800" cy="17526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stealth" w="med" len="med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59" name="Line 7"/>
          <p:cNvSpPr>
            <a:spLocks noChangeShapeType="1"/>
          </p:cNvSpPr>
          <p:nvPr/>
        </p:nvSpPr>
        <p:spPr bwMode="auto">
          <a:xfrm flipV="1">
            <a:off x="2438400" y="3622675"/>
            <a:ext cx="1524000" cy="4572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med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60" name="Rectangle 8"/>
          <p:cNvSpPr>
            <a:spLocks noChangeArrowheads="1"/>
          </p:cNvSpPr>
          <p:nvPr/>
        </p:nvSpPr>
        <p:spPr bwMode="auto">
          <a:xfrm>
            <a:off x="898525" y="3835400"/>
            <a:ext cx="56586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HA</a:t>
            </a:r>
          </a:p>
        </p:txBody>
      </p:sp>
      <p:sp>
        <p:nvSpPr>
          <p:cNvPr id="305161" name="Rectangle 9"/>
          <p:cNvSpPr>
            <a:spLocks noChangeArrowheads="1"/>
          </p:cNvSpPr>
          <p:nvPr/>
        </p:nvSpPr>
        <p:spPr bwMode="auto">
          <a:xfrm>
            <a:off x="7223125" y="1916113"/>
            <a:ext cx="476092" cy="50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en-US" sz="4000" b="1" baseline="30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  <p:sp>
        <p:nvSpPr>
          <p:cNvPr id="305162" name="Rectangle 10"/>
          <p:cNvSpPr>
            <a:spLocks noChangeArrowheads="1"/>
          </p:cNvSpPr>
          <p:nvPr/>
        </p:nvSpPr>
        <p:spPr bwMode="auto">
          <a:xfrm>
            <a:off x="4535488" y="3213100"/>
            <a:ext cx="476092" cy="50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en-US" sz="4000" b="1" baseline="300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  <p:sp>
        <p:nvSpPr>
          <p:cNvPr id="305163" name="Rectangle 11"/>
          <p:cNvSpPr>
            <a:spLocks noChangeArrowheads="1"/>
          </p:cNvSpPr>
          <p:nvPr/>
        </p:nvSpPr>
        <p:spPr bwMode="auto">
          <a:xfrm>
            <a:off x="7832725" y="1998663"/>
            <a:ext cx="834011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</a:p>
          <a:p>
            <a:pPr eaLnBrk="0" hangingPunct="0"/>
            <a:r>
              <a:rPr lang="pt-BR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FRACO</a:t>
            </a:r>
            <a:endParaRPr lang="en-US" sz="1800" b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5164" name="Rectangle 12"/>
          <p:cNvSpPr>
            <a:spLocks noChangeArrowheads="1"/>
          </p:cNvSpPr>
          <p:nvPr/>
        </p:nvSpPr>
        <p:spPr bwMode="auto">
          <a:xfrm>
            <a:off x="4992688" y="3276600"/>
            <a:ext cx="806824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 b="1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</a:p>
          <a:p>
            <a:pPr eaLnBrk="0" hangingPunct="0"/>
            <a:r>
              <a:rPr lang="pt-BR" sz="1800" b="1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FORTE</a:t>
            </a:r>
            <a:endParaRPr lang="en-US" sz="1800" b="1">
              <a:solidFill>
                <a:srgbClr val="3399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5165" name="Line 13"/>
          <p:cNvSpPr>
            <a:spLocks noChangeShapeType="1"/>
          </p:cNvSpPr>
          <p:nvPr/>
        </p:nvSpPr>
        <p:spPr bwMode="auto">
          <a:xfrm>
            <a:off x="2438400" y="4156075"/>
            <a:ext cx="6172200" cy="0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66" name="Line 14"/>
          <p:cNvSpPr>
            <a:spLocks noChangeShapeType="1"/>
          </p:cNvSpPr>
          <p:nvPr/>
        </p:nvSpPr>
        <p:spPr bwMode="auto">
          <a:xfrm flipV="1">
            <a:off x="685800" y="3089275"/>
            <a:ext cx="0" cy="160020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67" name="Rectangle 15"/>
          <p:cNvSpPr>
            <a:spLocks noChangeArrowheads="1"/>
          </p:cNvSpPr>
          <p:nvPr/>
        </p:nvSpPr>
        <p:spPr bwMode="auto">
          <a:xfrm>
            <a:off x="307927" y="2854325"/>
            <a:ext cx="338233" cy="203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pt-BR" sz="1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</a:t>
            </a:r>
          </a:p>
          <a:p>
            <a:pPr algn="ctr" eaLnBrk="0" hangingPunct="0"/>
            <a:r>
              <a:rPr lang="pt-BR" sz="1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N</a:t>
            </a:r>
          </a:p>
          <a:p>
            <a:pPr algn="ctr" eaLnBrk="0" hangingPunct="0"/>
            <a:r>
              <a:rPr lang="pt-BR" sz="1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</a:t>
            </a:r>
          </a:p>
          <a:p>
            <a:pPr algn="ctr" eaLnBrk="0" hangingPunct="0"/>
            <a:r>
              <a:rPr lang="pt-BR" sz="1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</a:t>
            </a:r>
          </a:p>
          <a:p>
            <a:pPr algn="ctr" eaLnBrk="0" hangingPunct="0"/>
            <a:r>
              <a:rPr lang="pt-BR" sz="1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G</a:t>
            </a:r>
          </a:p>
          <a:p>
            <a:pPr algn="ctr" eaLnBrk="0" hangingPunct="0"/>
            <a:r>
              <a:rPr lang="pt-BR" sz="1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</a:t>
            </a:r>
          </a:p>
          <a:p>
            <a:pPr algn="ctr" eaLnBrk="0" hangingPunct="0"/>
            <a:r>
              <a:rPr lang="pt-BR" sz="1800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endParaRPr lang="en-US" sz="1800" b="1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5168" name="Line 16"/>
          <p:cNvSpPr>
            <a:spLocks noChangeShapeType="1"/>
          </p:cNvSpPr>
          <p:nvPr/>
        </p:nvSpPr>
        <p:spPr bwMode="auto">
          <a:xfrm>
            <a:off x="4191000" y="3622675"/>
            <a:ext cx="0" cy="1066800"/>
          </a:xfrm>
          <a:prstGeom prst="line">
            <a:avLst/>
          </a:prstGeom>
          <a:noFill/>
          <a:ln w="127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69" name="Line 17"/>
          <p:cNvSpPr>
            <a:spLocks noChangeShapeType="1"/>
          </p:cNvSpPr>
          <p:nvPr/>
        </p:nvSpPr>
        <p:spPr bwMode="auto">
          <a:xfrm>
            <a:off x="6934200" y="2403475"/>
            <a:ext cx="0" cy="10668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70" name="Rectangle 18"/>
          <p:cNvSpPr>
            <a:spLocks noChangeArrowheads="1"/>
          </p:cNvSpPr>
          <p:nvPr/>
        </p:nvSpPr>
        <p:spPr bwMode="auto">
          <a:xfrm>
            <a:off x="4251325" y="4208463"/>
            <a:ext cx="1197957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solvatação</a:t>
            </a:r>
          </a:p>
        </p:txBody>
      </p:sp>
      <p:sp>
        <p:nvSpPr>
          <p:cNvPr id="305171" name="Rectangle 19"/>
          <p:cNvSpPr>
            <a:spLocks noChangeArrowheads="1"/>
          </p:cNvSpPr>
          <p:nvPr/>
        </p:nvSpPr>
        <p:spPr bwMode="auto">
          <a:xfrm>
            <a:off x="7070725" y="2913063"/>
            <a:ext cx="1197957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solvatação</a:t>
            </a:r>
          </a:p>
        </p:txBody>
      </p:sp>
      <p:sp>
        <p:nvSpPr>
          <p:cNvPr id="305173" name="Line 21"/>
          <p:cNvSpPr>
            <a:spLocks noChangeShapeType="1"/>
          </p:cNvSpPr>
          <p:nvPr/>
        </p:nvSpPr>
        <p:spPr bwMode="auto">
          <a:xfrm>
            <a:off x="3962400" y="4765675"/>
            <a:ext cx="609600" cy="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74" name="Line 22"/>
          <p:cNvSpPr>
            <a:spLocks noChangeShapeType="1"/>
          </p:cNvSpPr>
          <p:nvPr/>
        </p:nvSpPr>
        <p:spPr bwMode="auto">
          <a:xfrm>
            <a:off x="6629400" y="3470275"/>
            <a:ext cx="6096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75" name="AutoShape 23"/>
          <p:cNvSpPr>
            <a:spLocks noChangeArrowheads="1"/>
          </p:cNvSpPr>
          <p:nvPr/>
        </p:nvSpPr>
        <p:spPr bwMode="auto">
          <a:xfrm>
            <a:off x="3206750" y="4238625"/>
            <a:ext cx="292100" cy="520700"/>
          </a:xfrm>
          <a:prstGeom prst="downArrow">
            <a:avLst>
              <a:gd name="adj1" fmla="val 50000"/>
              <a:gd name="adj2" fmla="val 89139"/>
            </a:avLst>
          </a:prstGeom>
          <a:solidFill>
            <a:srgbClr val="339933"/>
          </a:solidFill>
          <a:ln w="12700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05176" name="Line 24"/>
          <p:cNvSpPr>
            <a:spLocks noChangeShapeType="1"/>
          </p:cNvSpPr>
          <p:nvPr/>
        </p:nvSpPr>
        <p:spPr bwMode="auto">
          <a:xfrm>
            <a:off x="2895600" y="4765675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5177" name="Rectangle 25"/>
          <p:cNvSpPr>
            <a:spLocks noChangeArrowheads="1"/>
          </p:cNvSpPr>
          <p:nvPr/>
        </p:nvSpPr>
        <p:spPr bwMode="auto">
          <a:xfrm>
            <a:off x="2574925" y="4741863"/>
            <a:ext cx="125829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 b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exotérmico</a:t>
            </a:r>
          </a:p>
        </p:txBody>
      </p:sp>
      <p:sp>
        <p:nvSpPr>
          <p:cNvPr id="305178" name="AutoShape 26"/>
          <p:cNvSpPr>
            <a:spLocks noChangeArrowheads="1"/>
          </p:cNvSpPr>
          <p:nvPr/>
        </p:nvSpPr>
        <p:spPr bwMode="auto">
          <a:xfrm>
            <a:off x="6864350" y="3552825"/>
            <a:ext cx="292100" cy="596900"/>
          </a:xfrm>
          <a:prstGeom prst="upArrow">
            <a:avLst>
              <a:gd name="adj1" fmla="val 50000"/>
              <a:gd name="adj2" fmla="val 102164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05179" name="Rectangle 27"/>
          <p:cNvSpPr>
            <a:spLocks noChangeArrowheads="1"/>
          </p:cNvSpPr>
          <p:nvPr/>
        </p:nvSpPr>
        <p:spPr bwMode="auto">
          <a:xfrm>
            <a:off x="7070725" y="3827463"/>
            <a:ext cx="140827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endotérmico</a:t>
            </a:r>
          </a:p>
        </p:txBody>
      </p:sp>
      <p:sp>
        <p:nvSpPr>
          <p:cNvPr id="305181" name="Rectangle 29"/>
          <p:cNvSpPr>
            <a:spLocks noChangeArrowheads="1"/>
          </p:cNvSpPr>
          <p:nvPr/>
        </p:nvSpPr>
        <p:spPr bwMode="auto">
          <a:xfrm>
            <a:off x="0" y="549275"/>
            <a:ext cx="5272918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Avaliação da força do ácido</a:t>
            </a:r>
          </a:p>
        </p:txBody>
      </p:sp>
      <p:sp>
        <p:nvSpPr>
          <p:cNvPr id="305182" name="Rectangle 30"/>
          <p:cNvSpPr>
            <a:spLocks noChangeArrowheads="1"/>
          </p:cNvSpPr>
          <p:nvPr/>
        </p:nvSpPr>
        <p:spPr bwMode="auto">
          <a:xfrm>
            <a:off x="0" y="1268413"/>
            <a:ext cx="774065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Dissociação é exotérmica devido à solvatação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3" name="Line 3"/>
          <p:cNvSpPr>
            <a:spLocks noChangeShapeType="1"/>
          </p:cNvSpPr>
          <p:nvPr/>
        </p:nvSpPr>
        <p:spPr bwMode="auto">
          <a:xfrm>
            <a:off x="838200" y="5638800"/>
            <a:ext cx="1066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7204" name="Line 4"/>
          <p:cNvSpPr>
            <a:spLocks noChangeShapeType="1"/>
          </p:cNvSpPr>
          <p:nvPr/>
        </p:nvSpPr>
        <p:spPr bwMode="auto">
          <a:xfrm>
            <a:off x="3200400" y="2057400"/>
            <a:ext cx="1066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7205" name="Line 5"/>
          <p:cNvSpPr>
            <a:spLocks noChangeShapeType="1"/>
          </p:cNvSpPr>
          <p:nvPr/>
        </p:nvSpPr>
        <p:spPr bwMode="auto">
          <a:xfrm>
            <a:off x="3200400" y="3810000"/>
            <a:ext cx="1066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7206" name="Line 6"/>
          <p:cNvSpPr>
            <a:spLocks noChangeShapeType="1"/>
          </p:cNvSpPr>
          <p:nvPr/>
        </p:nvSpPr>
        <p:spPr bwMode="auto">
          <a:xfrm flipV="1">
            <a:off x="1981200" y="2209800"/>
            <a:ext cx="12192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7207" name="Line 7"/>
          <p:cNvSpPr>
            <a:spLocks noChangeShapeType="1"/>
          </p:cNvSpPr>
          <p:nvPr/>
        </p:nvSpPr>
        <p:spPr bwMode="auto">
          <a:xfrm>
            <a:off x="3733800" y="2209800"/>
            <a:ext cx="0" cy="14478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7208" name="Rectangle 8"/>
          <p:cNvSpPr>
            <a:spLocks noChangeArrowheads="1"/>
          </p:cNvSpPr>
          <p:nvPr/>
        </p:nvSpPr>
        <p:spPr bwMode="auto">
          <a:xfrm>
            <a:off x="4479925" y="3532188"/>
            <a:ext cx="468077" cy="50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en-US" sz="40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  <p:sp>
        <p:nvSpPr>
          <p:cNvPr id="307209" name="Rectangle 9"/>
          <p:cNvSpPr>
            <a:spLocks noChangeArrowheads="1"/>
          </p:cNvSpPr>
          <p:nvPr/>
        </p:nvSpPr>
        <p:spPr bwMode="auto">
          <a:xfrm>
            <a:off x="136525" y="5394325"/>
            <a:ext cx="556243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HA</a:t>
            </a:r>
          </a:p>
        </p:txBody>
      </p:sp>
      <p:sp>
        <p:nvSpPr>
          <p:cNvPr id="307210" name="Rectangle 10"/>
          <p:cNvSpPr>
            <a:spLocks noChangeArrowheads="1"/>
          </p:cNvSpPr>
          <p:nvPr/>
        </p:nvSpPr>
        <p:spPr bwMode="auto">
          <a:xfrm>
            <a:off x="3756025" y="2574925"/>
            <a:ext cx="151689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estabilização</a:t>
            </a:r>
          </a:p>
        </p:txBody>
      </p:sp>
      <p:sp>
        <p:nvSpPr>
          <p:cNvPr id="307212" name="Rectangle 12"/>
          <p:cNvSpPr>
            <a:spLocks noChangeArrowheads="1"/>
          </p:cNvSpPr>
          <p:nvPr/>
        </p:nvSpPr>
        <p:spPr bwMode="auto">
          <a:xfrm>
            <a:off x="2555875" y="4581525"/>
            <a:ext cx="2847975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0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Estabilização da base conjugada</a:t>
            </a:r>
          </a:p>
          <a:p>
            <a:pPr eaLnBrk="0" hangingPunct="0"/>
            <a:r>
              <a:rPr lang="en-US" sz="20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torna o ácido mais forte</a:t>
            </a:r>
          </a:p>
        </p:txBody>
      </p:sp>
      <p:sp>
        <p:nvSpPr>
          <p:cNvPr id="307214" name="Rectangle 14"/>
          <p:cNvSpPr>
            <a:spLocks noChangeArrowheads="1"/>
          </p:cNvSpPr>
          <p:nvPr/>
        </p:nvSpPr>
        <p:spPr bwMode="auto">
          <a:xfrm>
            <a:off x="5615597" y="1474955"/>
            <a:ext cx="1909882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 dirty="0" smtClean="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 RESSONÂNCIA</a:t>
            </a:r>
            <a:endParaRPr lang="en-US" sz="2000" b="1" dirty="0">
              <a:solidFill>
                <a:srgbClr val="33993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7215" name="Rectangle 15"/>
          <p:cNvSpPr>
            <a:spLocks noChangeArrowheads="1"/>
          </p:cNvSpPr>
          <p:nvPr/>
        </p:nvSpPr>
        <p:spPr bwMode="auto">
          <a:xfrm>
            <a:off x="5634647" y="2084555"/>
            <a:ext cx="277768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 ELETRONEGATIVIDADE</a:t>
            </a:r>
            <a:endParaRPr lang="en-US" sz="20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7216" name="Rectangle 16"/>
          <p:cNvSpPr>
            <a:spLocks noChangeArrowheads="1"/>
          </p:cNvSpPr>
          <p:nvPr/>
        </p:nvSpPr>
        <p:spPr bwMode="auto">
          <a:xfrm>
            <a:off x="5634647" y="2656055"/>
            <a:ext cx="3038717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 TAMANHO DOS ÁTOMOS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7217" name="Rectangle 17"/>
          <p:cNvSpPr>
            <a:spLocks noChangeArrowheads="1"/>
          </p:cNvSpPr>
          <p:nvPr/>
        </p:nvSpPr>
        <p:spPr bwMode="auto">
          <a:xfrm>
            <a:off x="5634647" y="3189455"/>
            <a:ext cx="1926553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4 HIBRIDIZAÇÃO</a:t>
            </a:r>
            <a:endParaRPr lang="en-US" sz="20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5634647" y="3703805"/>
            <a:ext cx="224196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5 EFEITO INDUTIVO</a:t>
            </a:r>
            <a:endParaRPr lang="en-US" sz="2000" b="1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7219" name="Rectangle 19"/>
          <p:cNvSpPr>
            <a:spLocks noChangeArrowheads="1"/>
          </p:cNvSpPr>
          <p:nvPr/>
        </p:nvSpPr>
        <p:spPr bwMode="auto">
          <a:xfrm>
            <a:off x="5614009" y="4843630"/>
            <a:ext cx="1126527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7 CARGA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7221" name="Rectangle 21"/>
          <p:cNvSpPr>
            <a:spLocks noChangeArrowheads="1"/>
          </p:cNvSpPr>
          <p:nvPr/>
        </p:nvSpPr>
        <p:spPr bwMode="auto">
          <a:xfrm>
            <a:off x="5615597" y="5418305"/>
            <a:ext cx="254627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8 EFEITOS ESTÉRICOS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*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7222" name="Rectangle 22"/>
          <p:cNvSpPr>
            <a:spLocks noChangeArrowheads="1"/>
          </p:cNvSpPr>
          <p:nvPr/>
        </p:nvSpPr>
        <p:spPr bwMode="auto">
          <a:xfrm>
            <a:off x="5839434" y="5916780"/>
            <a:ext cx="15472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* desestabiliza</a:t>
            </a:r>
          </a:p>
        </p:txBody>
      </p:sp>
      <p:sp>
        <p:nvSpPr>
          <p:cNvPr id="307223" name="Rectangle 23"/>
          <p:cNvSpPr>
            <a:spLocks noChangeArrowheads="1"/>
          </p:cNvSpPr>
          <p:nvPr/>
        </p:nvSpPr>
        <p:spPr bwMode="auto">
          <a:xfrm>
            <a:off x="0" y="549275"/>
            <a:ext cx="6120265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Fatores que aumentam a acidez</a:t>
            </a:r>
          </a:p>
        </p:txBody>
      </p:sp>
      <p:sp>
        <p:nvSpPr>
          <p:cNvPr id="307224" name="AutoShape 24"/>
          <p:cNvSpPr>
            <a:spLocks noChangeArrowheads="1"/>
          </p:cNvSpPr>
          <p:nvPr/>
        </p:nvSpPr>
        <p:spPr bwMode="auto">
          <a:xfrm>
            <a:off x="5615597" y="1387643"/>
            <a:ext cx="3095625" cy="4968875"/>
          </a:xfrm>
          <a:prstGeom prst="roundRect">
            <a:avLst>
              <a:gd name="adj" fmla="val 5264"/>
            </a:avLst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07226" name="Rectangle 26"/>
          <p:cNvSpPr>
            <a:spLocks noChangeArrowheads="1"/>
          </p:cNvSpPr>
          <p:nvPr/>
        </p:nvSpPr>
        <p:spPr bwMode="auto">
          <a:xfrm>
            <a:off x="5542572" y="4267368"/>
            <a:ext cx="180947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 dirty="0" smtClean="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6 SOLVATAÇÃO</a:t>
            </a:r>
            <a:endParaRPr lang="en-US" sz="2000" b="1" dirty="0"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0" y="549275"/>
            <a:ext cx="3700950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Eletronegatividade</a:t>
            </a:r>
          </a:p>
        </p:txBody>
      </p:sp>
      <p:sp>
        <p:nvSpPr>
          <p:cNvPr id="374789" name="Rectangle 5"/>
          <p:cNvSpPr>
            <a:spLocks noChangeArrowheads="1"/>
          </p:cNvSpPr>
          <p:nvPr/>
        </p:nvSpPr>
        <p:spPr bwMode="auto">
          <a:xfrm>
            <a:off x="207963" y="1341438"/>
            <a:ext cx="7083157" cy="120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1. Comparando ácidos no mesmo período:</a:t>
            </a:r>
          </a:p>
          <a:p>
            <a:pPr eaLnBrk="0" hangingPunct="0"/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- Carga negativa no átomo mais eletronegativo da base</a:t>
            </a:r>
          </a:p>
          <a:p>
            <a:pPr eaLnBrk="0" hangingPunct="0"/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conjugada = ácido mais forte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37479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3140075"/>
            <a:ext cx="3487737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4792" name="AutoShape 8"/>
          <p:cNvSpPr>
            <a:spLocks noChangeArrowheads="1"/>
          </p:cNvSpPr>
          <p:nvPr/>
        </p:nvSpPr>
        <p:spPr bwMode="auto">
          <a:xfrm>
            <a:off x="4787900" y="2997200"/>
            <a:ext cx="2087563" cy="792163"/>
          </a:xfrm>
          <a:prstGeom prst="wedgeRectCallout">
            <a:avLst>
              <a:gd name="adj1" fmla="val -84296"/>
              <a:gd name="adj2" fmla="val 16134"/>
            </a:avLst>
          </a:prstGeom>
          <a:solidFill>
            <a:srgbClr val="0099CC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>
              <a:effectLst/>
              <a:latin typeface="+mj-lt"/>
            </a:endParaRPr>
          </a:p>
        </p:txBody>
      </p:sp>
      <p:sp>
        <p:nvSpPr>
          <p:cNvPr id="374793" name="Text Box 9"/>
          <p:cNvSpPr txBox="1">
            <a:spLocks noChangeArrowheads="1"/>
          </p:cNvSpPr>
          <p:nvPr/>
        </p:nvSpPr>
        <p:spPr bwMode="auto">
          <a:xfrm>
            <a:off x="4824413" y="3074988"/>
            <a:ext cx="19796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t-B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elemento mais</a:t>
            </a:r>
          </a:p>
          <a:p>
            <a:pPr algn="ctr"/>
            <a:r>
              <a:rPr lang="pt-B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eletronegativo</a:t>
            </a:r>
          </a:p>
        </p:txBody>
      </p:sp>
      <p:pic>
        <p:nvPicPr>
          <p:cNvPr id="374795" name="Picture 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750" y="4221163"/>
            <a:ext cx="5413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4796" name="Rectangle 12"/>
          <p:cNvSpPr>
            <a:spLocks noChangeArrowheads="1"/>
          </p:cNvSpPr>
          <p:nvPr/>
        </p:nvSpPr>
        <p:spPr bwMode="auto">
          <a:xfrm>
            <a:off x="5219700" y="4337050"/>
            <a:ext cx="144463" cy="142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74797" name="AutoShape 13"/>
          <p:cNvSpPr>
            <a:spLocks noChangeArrowheads="1"/>
          </p:cNvSpPr>
          <p:nvPr/>
        </p:nvSpPr>
        <p:spPr bwMode="auto">
          <a:xfrm>
            <a:off x="6443663" y="4076700"/>
            <a:ext cx="1081087" cy="792163"/>
          </a:xfrm>
          <a:prstGeom prst="wedgeRectCallout">
            <a:avLst>
              <a:gd name="adj1" fmla="val -99926"/>
              <a:gd name="adj2" fmla="val 6912"/>
            </a:avLst>
          </a:prstGeom>
          <a:solidFill>
            <a:srgbClr val="0099CC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>
              <a:effectLst/>
              <a:latin typeface="+mj-lt"/>
            </a:endParaRPr>
          </a:p>
        </p:txBody>
      </p:sp>
      <p:sp>
        <p:nvSpPr>
          <p:cNvPr id="374798" name="Text Box 14"/>
          <p:cNvSpPr txBox="1">
            <a:spLocks noChangeArrowheads="1"/>
          </p:cNvSpPr>
          <p:nvPr/>
        </p:nvSpPr>
        <p:spPr bwMode="auto">
          <a:xfrm>
            <a:off x="6443663" y="4149725"/>
            <a:ext cx="1009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t-B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mais</a:t>
            </a:r>
          </a:p>
          <a:p>
            <a:pPr algn="ctr"/>
            <a:r>
              <a:rPr lang="pt-B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estável</a:t>
            </a:r>
          </a:p>
        </p:txBody>
      </p:sp>
      <p:sp>
        <p:nvSpPr>
          <p:cNvPr id="374799" name="Rectangle 15"/>
          <p:cNvSpPr>
            <a:spLocks noChangeArrowheads="1"/>
          </p:cNvSpPr>
          <p:nvPr/>
        </p:nvSpPr>
        <p:spPr bwMode="auto">
          <a:xfrm>
            <a:off x="1127125" y="3357563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74800" name="Rectangle 16"/>
          <p:cNvSpPr>
            <a:spLocks noChangeArrowheads="1"/>
          </p:cNvSpPr>
          <p:nvPr/>
        </p:nvSpPr>
        <p:spPr bwMode="auto">
          <a:xfrm>
            <a:off x="2195513" y="3357563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74801" name="Rectangle 17"/>
          <p:cNvSpPr>
            <a:spLocks noChangeArrowheads="1"/>
          </p:cNvSpPr>
          <p:nvPr/>
        </p:nvSpPr>
        <p:spPr bwMode="auto">
          <a:xfrm>
            <a:off x="3132138" y="3357563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74802" name="Rectangle 18"/>
          <p:cNvSpPr>
            <a:spLocks noChangeArrowheads="1"/>
          </p:cNvSpPr>
          <p:nvPr/>
        </p:nvSpPr>
        <p:spPr bwMode="auto">
          <a:xfrm>
            <a:off x="1763713" y="4292600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74803" name="Rectangle 19"/>
          <p:cNvSpPr>
            <a:spLocks noChangeArrowheads="1"/>
          </p:cNvSpPr>
          <p:nvPr/>
        </p:nvSpPr>
        <p:spPr bwMode="auto">
          <a:xfrm>
            <a:off x="3419475" y="4292600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74804" name="Rectangle 20"/>
          <p:cNvSpPr>
            <a:spLocks noChangeArrowheads="1"/>
          </p:cNvSpPr>
          <p:nvPr/>
        </p:nvSpPr>
        <p:spPr bwMode="auto">
          <a:xfrm>
            <a:off x="4932363" y="4365625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74806" name="AutoShape 22"/>
          <p:cNvSpPr>
            <a:spLocks noChangeArrowheads="1"/>
          </p:cNvSpPr>
          <p:nvPr/>
        </p:nvSpPr>
        <p:spPr bwMode="auto">
          <a:xfrm>
            <a:off x="6875463" y="5300663"/>
            <a:ext cx="1873250" cy="720725"/>
          </a:xfrm>
          <a:prstGeom prst="wedgeRectCallout">
            <a:avLst>
              <a:gd name="adj1" fmla="val -86102"/>
              <a:gd name="adj2" fmla="val 4407"/>
            </a:avLst>
          </a:prstGeom>
          <a:solidFill>
            <a:srgbClr val="0099CC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>
              <a:effectLst/>
              <a:latin typeface="+mj-lt"/>
            </a:endParaRPr>
          </a:p>
        </p:txBody>
      </p:sp>
      <p:sp>
        <p:nvSpPr>
          <p:cNvPr id="374807" name="Text Box 23"/>
          <p:cNvSpPr txBox="1">
            <a:spLocks noChangeArrowheads="1"/>
          </p:cNvSpPr>
          <p:nvPr/>
        </p:nvSpPr>
        <p:spPr bwMode="auto">
          <a:xfrm>
            <a:off x="6948488" y="5300663"/>
            <a:ext cx="1727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t-B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 mais </a:t>
            </a:r>
          </a:p>
          <a:p>
            <a:pPr algn="ctr"/>
            <a:r>
              <a:rPr lang="pt-B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forte</a:t>
            </a:r>
          </a:p>
        </p:txBody>
      </p:sp>
      <p:grpSp>
        <p:nvGrpSpPr>
          <p:cNvPr id="2" name="Group 25"/>
          <p:cNvGrpSpPr>
            <a:grpSpLocks noChangeAspect="1"/>
          </p:cNvGrpSpPr>
          <p:nvPr/>
        </p:nvGrpSpPr>
        <p:grpSpPr bwMode="auto">
          <a:xfrm>
            <a:off x="684213" y="5416550"/>
            <a:ext cx="5491162" cy="508000"/>
            <a:chOff x="295" y="3276"/>
            <a:chExt cx="3459" cy="320"/>
          </a:xfrm>
        </p:grpSpPr>
        <p:sp>
          <p:nvSpPr>
            <p:cNvPr id="374808" name="AutoShape 24"/>
            <p:cNvSpPr>
              <a:spLocks noChangeAspect="1" noChangeArrowheads="1" noTextEdit="1"/>
            </p:cNvSpPr>
            <p:nvPr/>
          </p:nvSpPr>
          <p:spPr bwMode="auto">
            <a:xfrm>
              <a:off x="295" y="3276"/>
              <a:ext cx="3459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pic>
          <p:nvPicPr>
            <p:cNvPr id="374810" name="Picture 2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5" y="3276"/>
              <a:ext cx="3465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4811" name="Rectangle 27"/>
          <p:cNvSpPr>
            <a:spLocks noChangeArrowheads="1"/>
          </p:cNvSpPr>
          <p:nvPr/>
        </p:nvSpPr>
        <p:spPr bwMode="auto">
          <a:xfrm>
            <a:off x="4932363" y="5516563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74812" name="Rectangle 28"/>
          <p:cNvSpPr>
            <a:spLocks noChangeArrowheads="1"/>
          </p:cNvSpPr>
          <p:nvPr/>
        </p:nvSpPr>
        <p:spPr bwMode="auto">
          <a:xfrm>
            <a:off x="3419475" y="5516563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74813" name="Rectangle 29"/>
          <p:cNvSpPr>
            <a:spLocks noChangeArrowheads="1"/>
          </p:cNvSpPr>
          <p:nvPr/>
        </p:nvSpPr>
        <p:spPr bwMode="auto">
          <a:xfrm>
            <a:off x="1763713" y="5516563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4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74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74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47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748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748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4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4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4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74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4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74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92" grpId="0" animBg="1"/>
      <p:bldP spid="374793" grpId="0"/>
      <p:bldP spid="374797" grpId="0" animBg="1"/>
      <p:bldP spid="374798" grpId="0"/>
      <p:bldP spid="374799" grpId="0" animBg="1"/>
      <p:bldP spid="374800" grpId="0" animBg="1"/>
      <p:bldP spid="374801" grpId="0" animBg="1"/>
      <p:bldP spid="374802" grpId="0" animBg="1"/>
      <p:bldP spid="374803" grpId="0" animBg="1"/>
      <p:bldP spid="374804" grpId="0" animBg="1"/>
      <p:bldP spid="374806" grpId="0" animBg="1"/>
      <p:bldP spid="374807" grpId="0"/>
      <p:bldP spid="374811" grpId="0" animBg="1"/>
      <p:bldP spid="374812" grpId="0" animBg="1"/>
      <p:bldP spid="374813" grpId="0" animBg="1"/>
      <p:bldP spid="37481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ChangeArrowheads="1"/>
          </p:cNvSpPr>
          <p:nvPr/>
        </p:nvSpPr>
        <p:spPr bwMode="auto">
          <a:xfrm>
            <a:off x="6350" y="5516563"/>
            <a:ext cx="9129713" cy="1333500"/>
          </a:xfrm>
          <a:prstGeom prst="rect">
            <a:avLst/>
          </a:prstGeom>
          <a:solidFill>
            <a:srgbClr val="CCECFF">
              <a:alpha val="5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3347" name="Rectangle 3"/>
          <p:cNvSpPr>
            <a:spLocks noChangeArrowheads="1"/>
          </p:cNvSpPr>
          <p:nvPr/>
        </p:nvSpPr>
        <p:spPr bwMode="auto">
          <a:xfrm>
            <a:off x="52388" y="1163638"/>
            <a:ext cx="3006725" cy="825500"/>
          </a:xfrm>
          <a:prstGeom prst="rect">
            <a:avLst/>
          </a:prstGeom>
          <a:solidFill>
            <a:srgbClr val="FFFF99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3349" name="Rectangle 5"/>
          <p:cNvSpPr>
            <a:spLocks noChangeArrowheads="1"/>
          </p:cNvSpPr>
          <p:nvPr/>
        </p:nvSpPr>
        <p:spPr bwMode="auto">
          <a:xfrm>
            <a:off x="2193925" y="2514600"/>
            <a:ext cx="65081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&gt;45</a:t>
            </a:r>
          </a:p>
        </p:txBody>
      </p:sp>
      <p:sp>
        <p:nvSpPr>
          <p:cNvPr id="313350" name="Rectangle 6"/>
          <p:cNvSpPr>
            <a:spLocks noChangeArrowheads="1"/>
          </p:cNvSpPr>
          <p:nvPr/>
        </p:nvSpPr>
        <p:spPr bwMode="auto">
          <a:xfrm>
            <a:off x="2346325" y="3295650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34</a:t>
            </a:r>
          </a:p>
        </p:txBody>
      </p:sp>
      <p:sp>
        <p:nvSpPr>
          <p:cNvPr id="313351" name="Rectangle 7"/>
          <p:cNvSpPr>
            <a:spLocks noChangeArrowheads="1"/>
          </p:cNvSpPr>
          <p:nvPr/>
        </p:nvSpPr>
        <p:spPr bwMode="auto">
          <a:xfrm>
            <a:off x="2365375" y="4114800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16</a:t>
            </a:r>
          </a:p>
        </p:txBody>
      </p:sp>
      <p:sp>
        <p:nvSpPr>
          <p:cNvPr id="313352" name="Rectangle 8"/>
          <p:cNvSpPr>
            <a:spLocks noChangeArrowheads="1"/>
          </p:cNvSpPr>
          <p:nvPr/>
        </p:nvSpPr>
        <p:spPr bwMode="auto">
          <a:xfrm>
            <a:off x="2365375" y="4914900"/>
            <a:ext cx="57387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3.5</a:t>
            </a:r>
          </a:p>
        </p:txBody>
      </p:sp>
      <p:sp>
        <p:nvSpPr>
          <p:cNvPr id="313353" name="Rectangle 9"/>
          <p:cNvSpPr>
            <a:spLocks noChangeArrowheads="1"/>
          </p:cNvSpPr>
          <p:nvPr/>
        </p:nvSpPr>
        <p:spPr bwMode="auto">
          <a:xfrm>
            <a:off x="4784725" y="2514600"/>
            <a:ext cx="63478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45</a:t>
            </a:r>
          </a:p>
        </p:txBody>
      </p:sp>
      <p:sp>
        <p:nvSpPr>
          <p:cNvPr id="313354" name="Rectangle 10"/>
          <p:cNvSpPr>
            <a:spLocks noChangeArrowheads="1"/>
          </p:cNvSpPr>
          <p:nvPr/>
        </p:nvSpPr>
        <p:spPr bwMode="auto">
          <a:xfrm>
            <a:off x="4937125" y="3295650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35</a:t>
            </a:r>
          </a:p>
        </p:txBody>
      </p:sp>
      <p:sp>
        <p:nvSpPr>
          <p:cNvPr id="313355" name="Rectangle 11"/>
          <p:cNvSpPr>
            <a:spLocks noChangeArrowheads="1"/>
          </p:cNvSpPr>
          <p:nvPr/>
        </p:nvSpPr>
        <p:spPr bwMode="auto">
          <a:xfrm>
            <a:off x="4956175" y="4114800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18</a:t>
            </a:r>
          </a:p>
        </p:txBody>
      </p:sp>
      <p:sp>
        <p:nvSpPr>
          <p:cNvPr id="313356" name="Rectangle 12"/>
          <p:cNvSpPr>
            <a:spLocks noChangeArrowheads="1"/>
          </p:cNvSpPr>
          <p:nvPr/>
        </p:nvSpPr>
        <p:spPr bwMode="auto">
          <a:xfrm>
            <a:off x="7756525" y="2514600"/>
            <a:ext cx="63478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20</a:t>
            </a:r>
          </a:p>
        </p:txBody>
      </p:sp>
      <p:sp>
        <p:nvSpPr>
          <p:cNvPr id="313357" name="Rectangle 13"/>
          <p:cNvSpPr>
            <a:spLocks noChangeArrowheads="1"/>
          </p:cNvSpPr>
          <p:nvPr/>
        </p:nvSpPr>
        <p:spPr bwMode="auto">
          <a:xfrm>
            <a:off x="7908925" y="3295650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15</a:t>
            </a:r>
          </a:p>
        </p:txBody>
      </p:sp>
      <p:sp>
        <p:nvSpPr>
          <p:cNvPr id="313358" name="Rectangle 14"/>
          <p:cNvSpPr>
            <a:spLocks noChangeArrowheads="1"/>
          </p:cNvSpPr>
          <p:nvPr/>
        </p:nvSpPr>
        <p:spPr bwMode="auto">
          <a:xfrm>
            <a:off x="7927975" y="4114800"/>
            <a:ext cx="47929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5</a:t>
            </a:r>
          </a:p>
        </p:txBody>
      </p:sp>
      <p:sp>
        <p:nvSpPr>
          <p:cNvPr id="313359" name="Line 15"/>
          <p:cNvSpPr>
            <a:spLocks noChangeShapeType="1"/>
          </p:cNvSpPr>
          <p:nvPr/>
        </p:nvSpPr>
        <p:spPr bwMode="auto">
          <a:xfrm>
            <a:off x="3505200" y="1997075"/>
            <a:ext cx="0" cy="3429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3360" name="Line 16"/>
          <p:cNvSpPr>
            <a:spLocks noChangeShapeType="1"/>
          </p:cNvSpPr>
          <p:nvPr/>
        </p:nvSpPr>
        <p:spPr bwMode="auto">
          <a:xfrm>
            <a:off x="5867400" y="1997075"/>
            <a:ext cx="0" cy="3429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3362" name="Line 18"/>
          <p:cNvSpPr>
            <a:spLocks noChangeShapeType="1"/>
          </p:cNvSpPr>
          <p:nvPr/>
        </p:nvSpPr>
        <p:spPr bwMode="auto">
          <a:xfrm>
            <a:off x="838200" y="1844675"/>
            <a:ext cx="0" cy="3352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3363" name="Rectangle 19"/>
          <p:cNvSpPr>
            <a:spLocks noChangeArrowheads="1"/>
          </p:cNvSpPr>
          <p:nvPr/>
        </p:nvSpPr>
        <p:spPr bwMode="auto">
          <a:xfrm>
            <a:off x="201612" y="1151700"/>
            <a:ext cx="2919413" cy="7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1600" tIns="10800" rIns="21600" bIns="10800">
            <a:spAutoFit/>
          </a:bodyPr>
          <a:lstStyle/>
          <a:p>
            <a:pPr eaLnBrk="0" hangingPunct="0"/>
            <a:r>
              <a:rPr lang="en-US" sz="24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Eletronegatividade</a:t>
            </a:r>
            <a:endParaRPr lang="en-US" sz="2400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eaLnBrk="0" hangingPunct="0"/>
            <a:r>
              <a:rPr lang="pt-BR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crescente</a:t>
            </a:r>
            <a:endParaRPr lang="en-US" sz="2400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13364" name="Rectangle 20"/>
          <p:cNvSpPr>
            <a:spLocks noChangeArrowheads="1"/>
          </p:cNvSpPr>
          <p:nvPr/>
        </p:nvSpPr>
        <p:spPr bwMode="auto">
          <a:xfrm>
            <a:off x="3276600" y="1531938"/>
            <a:ext cx="208807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Valores de pKa </a:t>
            </a:r>
          </a:p>
        </p:txBody>
      </p:sp>
      <p:sp>
        <p:nvSpPr>
          <p:cNvPr id="313365" name="Line 21"/>
          <p:cNvSpPr>
            <a:spLocks noChangeShapeType="1"/>
          </p:cNvSpPr>
          <p:nvPr/>
        </p:nvSpPr>
        <p:spPr bwMode="auto">
          <a:xfrm>
            <a:off x="1066800" y="1997075"/>
            <a:ext cx="74676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3367" name="Rectangle 23"/>
          <p:cNvSpPr>
            <a:spLocks noChangeArrowheads="1"/>
          </p:cNvSpPr>
          <p:nvPr/>
        </p:nvSpPr>
        <p:spPr bwMode="auto">
          <a:xfrm>
            <a:off x="755650" y="6065838"/>
            <a:ext cx="1301831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 </a:t>
            </a:r>
          </a:p>
          <a:p>
            <a:pPr eaLnBrk="0" hangingPunct="0"/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conjugadas:</a:t>
            </a:r>
          </a:p>
        </p:txBody>
      </p:sp>
      <p:grpSp>
        <p:nvGrpSpPr>
          <p:cNvPr id="2" name="Group 141"/>
          <p:cNvGrpSpPr>
            <a:grpSpLocks/>
          </p:cNvGrpSpPr>
          <p:nvPr/>
        </p:nvGrpSpPr>
        <p:grpSpPr bwMode="auto">
          <a:xfrm>
            <a:off x="1219200" y="1851025"/>
            <a:ext cx="6629400" cy="3565525"/>
            <a:chOff x="768" y="964"/>
            <a:chExt cx="4176" cy="2246"/>
          </a:xfrm>
        </p:grpSpPr>
        <p:sp>
          <p:nvSpPr>
            <p:cNvPr id="313369" name="AutoShape 25"/>
            <p:cNvSpPr>
              <a:spLocks noChangeAspect="1" noChangeArrowheads="1" noTextEdit="1"/>
            </p:cNvSpPr>
            <p:nvPr/>
          </p:nvSpPr>
          <p:spPr bwMode="auto">
            <a:xfrm>
              <a:off x="768" y="964"/>
              <a:ext cx="4176" cy="2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371" name="Rectangle 27"/>
            <p:cNvSpPr>
              <a:spLocks noChangeArrowheads="1"/>
            </p:cNvSpPr>
            <p:nvPr/>
          </p:nvSpPr>
          <p:spPr bwMode="auto">
            <a:xfrm>
              <a:off x="850" y="1391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72" name="Rectangle 28"/>
            <p:cNvSpPr>
              <a:spLocks noChangeArrowheads="1"/>
            </p:cNvSpPr>
            <p:nvPr/>
          </p:nvSpPr>
          <p:spPr bwMode="auto">
            <a:xfrm>
              <a:off x="988" y="1391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73" name="Rectangle 29"/>
            <p:cNvSpPr>
              <a:spLocks noChangeArrowheads="1"/>
            </p:cNvSpPr>
            <p:nvPr/>
          </p:nvSpPr>
          <p:spPr bwMode="auto">
            <a:xfrm>
              <a:off x="1139" y="1474"/>
              <a:ext cx="78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4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74" name="Rectangle 30"/>
            <p:cNvSpPr>
              <a:spLocks noChangeArrowheads="1"/>
            </p:cNvSpPr>
            <p:nvPr/>
          </p:nvSpPr>
          <p:spPr bwMode="auto">
            <a:xfrm>
              <a:off x="850" y="1893"/>
              <a:ext cx="130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75" name="Rectangle 31"/>
            <p:cNvSpPr>
              <a:spLocks noChangeArrowheads="1"/>
            </p:cNvSpPr>
            <p:nvPr/>
          </p:nvSpPr>
          <p:spPr bwMode="auto">
            <a:xfrm>
              <a:off x="1001" y="1893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76" name="Rectangle 32"/>
            <p:cNvSpPr>
              <a:spLocks noChangeArrowheads="1"/>
            </p:cNvSpPr>
            <p:nvPr/>
          </p:nvSpPr>
          <p:spPr bwMode="auto">
            <a:xfrm>
              <a:off x="1152" y="1976"/>
              <a:ext cx="78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3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77" name="Rectangle 33"/>
            <p:cNvSpPr>
              <a:spLocks noChangeArrowheads="1"/>
            </p:cNvSpPr>
            <p:nvPr/>
          </p:nvSpPr>
          <p:spPr bwMode="auto">
            <a:xfrm>
              <a:off x="850" y="2395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78" name="Rectangle 34"/>
            <p:cNvSpPr>
              <a:spLocks noChangeArrowheads="1"/>
            </p:cNvSpPr>
            <p:nvPr/>
          </p:nvSpPr>
          <p:spPr bwMode="auto">
            <a:xfrm>
              <a:off x="1001" y="2478"/>
              <a:ext cx="78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2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79" name="Rectangle 35"/>
            <p:cNvSpPr>
              <a:spLocks noChangeArrowheads="1"/>
            </p:cNvSpPr>
            <p:nvPr/>
          </p:nvSpPr>
          <p:spPr bwMode="auto">
            <a:xfrm>
              <a:off x="1076" y="2395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80" name="Rectangle 36"/>
            <p:cNvSpPr>
              <a:spLocks noChangeArrowheads="1"/>
            </p:cNvSpPr>
            <p:nvPr/>
          </p:nvSpPr>
          <p:spPr bwMode="auto">
            <a:xfrm>
              <a:off x="850" y="2897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81" name="Rectangle 37"/>
            <p:cNvSpPr>
              <a:spLocks noChangeArrowheads="1"/>
            </p:cNvSpPr>
            <p:nvPr/>
          </p:nvSpPr>
          <p:spPr bwMode="auto">
            <a:xfrm>
              <a:off x="1001" y="2897"/>
              <a:ext cx="9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F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82" name="Rectangle 38"/>
            <p:cNvSpPr>
              <a:spLocks noChangeArrowheads="1"/>
            </p:cNvSpPr>
            <p:nvPr/>
          </p:nvSpPr>
          <p:spPr bwMode="auto">
            <a:xfrm>
              <a:off x="2359" y="1391"/>
              <a:ext cx="110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83" name="Rectangle 39"/>
            <p:cNvSpPr>
              <a:spLocks noChangeArrowheads="1"/>
            </p:cNvSpPr>
            <p:nvPr/>
          </p:nvSpPr>
          <p:spPr bwMode="auto">
            <a:xfrm>
              <a:off x="2510" y="1391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84" name="Rectangle 40"/>
            <p:cNvSpPr>
              <a:spLocks noChangeArrowheads="1"/>
            </p:cNvSpPr>
            <p:nvPr/>
          </p:nvSpPr>
          <p:spPr bwMode="auto">
            <a:xfrm>
              <a:off x="2648" y="1391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85" name="Rectangle 41"/>
            <p:cNvSpPr>
              <a:spLocks noChangeArrowheads="1"/>
            </p:cNvSpPr>
            <p:nvPr/>
          </p:nvSpPr>
          <p:spPr bwMode="auto">
            <a:xfrm>
              <a:off x="2799" y="1474"/>
              <a:ext cx="78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3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86" name="Rectangle 42"/>
            <p:cNvSpPr>
              <a:spLocks noChangeArrowheads="1"/>
            </p:cNvSpPr>
            <p:nvPr/>
          </p:nvSpPr>
          <p:spPr bwMode="auto">
            <a:xfrm>
              <a:off x="2359" y="1893"/>
              <a:ext cx="110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87" name="Rectangle 43"/>
            <p:cNvSpPr>
              <a:spLocks noChangeArrowheads="1"/>
            </p:cNvSpPr>
            <p:nvPr/>
          </p:nvSpPr>
          <p:spPr bwMode="auto">
            <a:xfrm>
              <a:off x="2510" y="1893"/>
              <a:ext cx="130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88" name="Rectangle 44"/>
            <p:cNvSpPr>
              <a:spLocks noChangeArrowheads="1"/>
            </p:cNvSpPr>
            <p:nvPr/>
          </p:nvSpPr>
          <p:spPr bwMode="auto">
            <a:xfrm>
              <a:off x="2661" y="1893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89" name="Rectangle 45"/>
            <p:cNvSpPr>
              <a:spLocks noChangeArrowheads="1"/>
            </p:cNvSpPr>
            <p:nvPr/>
          </p:nvSpPr>
          <p:spPr bwMode="auto">
            <a:xfrm>
              <a:off x="2812" y="1976"/>
              <a:ext cx="78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2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90" name="Rectangle 46"/>
            <p:cNvSpPr>
              <a:spLocks noChangeArrowheads="1"/>
            </p:cNvSpPr>
            <p:nvPr/>
          </p:nvSpPr>
          <p:spPr bwMode="auto">
            <a:xfrm>
              <a:off x="2359" y="2407"/>
              <a:ext cx="110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91" name="Rectangle 47"/>
            <p:cNvSpPr>
              <a:spLocks noChangeArrowheads="1"/>
            </p:cNvSpPr>
            <p:nvPr/>
          </p:nvSpPr>
          <p:spPr bwMode="auto">
            <a:xfrm>
              <a:off x="2510" y="2407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92" name="Rectangle 48"/>
            <p:cNvSpPr>
              <a:spLocks noChangeArrowheads="1"/>
            </p:cNvSpPr>
            <p:nvPr/>
          </p:nvSpPr>
          <p:spPr bwMode="auto">
            <a:xfrm>
              <a:off x="2661" y="2407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93" name="Rectangle 49"/>
            <p:cNvSpPr>
              <a:spLocks noChangeArrowheads="1"/>
            </p:cNvSpPr>
            <p:nvPr/>
          </p:nvSpPr>
          <p:spPr bwMode="auto">
            <a:xfrm>
              <a:off x="3806" y="1378"/>
              <a:ext cx="110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94" name="Rectangle 50"/>
            <p:cNvSpPr>
              <a:spLocks noChangeArrowheads="1"/>
            </p:cNvSpPr>
            <p:nvPr/>
          </p:nvSpPr>
          <p:spPr bwMode="auto">
            <a:xfrm>
              <a:off x="4148" y="1378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95" name="Rectangle 51"/>
            <p:cNvSpPr>
              <a:spLocks noChangeArrowheads="1"/>
            </p:cNvSpPr>
            <p:nvPr/>
          </p:nvSpPr>
          <p:spPr bwMode="auto">
            <a:xfrm>
              <a:off x="4142" y="1043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96" name="Rectangle 52"/>
            <p:cNvSpPr>
              <a:spLocks noChangeArrowheads="1"/>
            </p:cNvSpPr>
            <p:nvPr/>
          </p:nvSpPr>
          <p:spPr bwMode="auto">
            <a:xfrm>
              <a:off x="4482" y="1378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97" name="Rectangle 53"/>
            <p:cNvSpPr>
              <a:spLocks noChangeArrowheads="1"/>
            </p:cNvSpPr>
            <p:nvPr/>
          </p:nvSpPr>
          <p:spPr bwMode="auto">
            <a:xfrm>
              <a:off x="4621" y="1378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98" name="Rectangle 54"/>
            <p:cNvSpPr>
              <a:spLocks noChangeArrowheads="1"/>
            </p:cNvSpPr>
            <p:nvPr/>
          </p:nvSpPr>
          <p:spPr bwMode="auto">
            <a:xfrm>
              <a:off x="4772" y="1462"/>
              <a:ext cx="78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3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399" name="Line 55"/>
            <p:cNvSpPr>
              <a:spLocks noChangeShapeType="1"/>
            </p:cNvSpPr>
            <p:nvPr/>
          </p:nvSpPr>
          <p:spPr bwMode="auto">
            <a:xfrm>
              <a:off x="3982" y="1491"/>
              <a:ext cx="153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00" name="Line 56"/>
            <p:cNvSpPr>
              <a:spLocks noChangeShapeType="1"/>
            </p:cNvSpPr>
            <p:nvPr/>
          </p:nvSpPr>
          <p:spPr bwMode="auto">
            <a:xfrm flipV="1">
              <a:off x="4236" y="1256"/>
              <a:ext cx="1" cy="14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01" name="Line 57"/>
            <p:cNvSpPr>
              <a:spLocks noChangeShapeType="1"/>
            </p:cNvSpPr>
            <p:nvPr/>
          </p:nvSpPr>
          <p:spPr bwMode="auto">
            <a:xfrm flipV="1">
              <a:off x="4186" y="1256"/>
              <a:ext cx="1" cy="14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02" name="Line 58"/>
            <p:cNvSpPr>
              <a:spLocks noChangeShapeType="1"/>
            </p:cNvSpPr>
            <p:nvPr/>
          </p:nvSpPr>
          <p:spPr bwMode="auto">
            <a:xfrm>
              <a:off x="4299" y="1491"/>
              <a:ext cx="171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03" name="Rectangle 59"/>
            <p:cNvSpPr>
              <a:spLocks noChangeArrowheads="1"/>
            </p:cNvSpPr>
            <p:nvPr/>
          </p:nvSpPr>
          <p:spPr bwMode="auto">
            <a:xfrm>
              <a:off x="3818" y="1880"/>
              <a:ext cx="110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04" name="Rectangle 60"/>
            <p:cNvSpPr>
              <a:spLocks noChangeArrowheads="1"/>
            </p:cNvSpPr>
            <p:nvPr/>
          </p:nvSpPr>
          <p:spPr bwMode="auto">
            <a:xfrm>
              <a:off x="4160" y="1880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05" name="Rectangle 61"/>
            <p:cNvSpPr>
              <a:spLocks noChangeArrowheads="1"/>
            </p:cNvSpPr>
            <p:nvPr/>
          </p:nvSpPr>
          <p:spPr bwMode="auto">
            <a:xfrm>
              <a:off x="4489" y="1880"/>
              <a:ext cx="130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06" name="Rectangle 62"/>
            <p:cNvSpPr>
              <a:spLocks noChangeArrowheads="1"/>
            </p:cNvSpPr>
            <p:nvPr/>
          </p:nvSpPr>
          <p:spPr bwMode="auto">
            <a:xfrm>
              <a:off x="4640" y="1880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07" name="Rectangle 63"/>
            <p:cNvSpPr>
              <a:spLocks noChangeArrowheads="1"/>
            </p:cNvSpPr>
            <p:nvPr/>
          </p:nvSpPr>
          <p:spPr bwMode="auto">
            <a:xfrm>
              <a:off x="4791" y="1964"/>
              <a:ext cx="78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2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08" name="Rectangle 64"/>
            <p:cNvSpPr>
              <a:spLocks noChangeArrowheads="1"/>
            </p:cNvSpPr>
            <p:nvPr/>
          </p:nvSpPr>
          <p:spPr bwMode="auto">
            <a:xfrm>
              <a:off x="4154" y="1545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09" name="Line 65"/>
            <p:cNvSpPr>
              <a:spLocks noChangeShapeType="1"/>
            </p:cNvSpPr>
            <p:nvPr/>
          </p:nvSpPr>
          <p:spPr bwMode="auto">
            <a:xfrm>
              <a:off x="3994" y="1993"/>
              <a:ext cx="154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10" name="Line 66"/>
            <p:cNvSpPr>
              <a:spLocks noChangeShapeType="1"/>
            </p:cNvSpPr>
            <p:nvPr/>
          </p:nvSpPr>
          <p:spPr bwMode="auto">
            <a:xfrm>
              <a:off x="4311" y="1993"/>
              <a:ext cx="153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11" name="Line 67"/>
            <p:cNvSpPr>
              <a:spLocks noChangeShapeType="1"/>
            </p:cNvSpPr>
            <p:nvPr/>
          </p:nvSpPr>
          <p:spPr bwMode="auto">
            <a:xfrm flipV="1">
              <a:off x="4248" y="1758"/>
              <a:ext cx="1" cy="14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12" name="Line 68"/>
            <p:cNvSpPr>
              <a:spLocks noChangeShapeType="1"/>
            </p:cNvSpPr>
            <p:nvPr/>
          </p:nvSpPr>
          <p:spPr bwMode="auto">
            <a:xfrm flipV="1">
              <a:off x="4198" y="1758"/>
              <a:ext cx="1" cy="14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13" name="Rectangle 69"/>
            <p:cNvSpPr>
              <a:spLocks noChangeArrowheads="1"/>
            </p:cNvSpPr>
            <p:nvPr/>
          </p:nvSpPr>
          <p:spPr bwMode="auto">
            <a:xfrm>
              <a:off x="3843" y="2407"/>
              <a:ext cx="110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14" name="Rectangle 70"/>
            <p:cNvSpPr>
              <a:spLocks noChangeArrowheads="1"/>
            </p:cNvSpPr>
            <p:nvPr/>
          </p:nvSpPr>
          <p:spPr bwMode="auto">
            <a:xfrm>
              <a:off x="4186" y="2407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15" name="Rectangle 71"/>
            <p:cNvSpPr>
              <a:spLocks noChangeArrowheads="1"/>
            </p:cNvSpPr>
            <p:nvPr/>
          </p:nvSpPr>
          <p:spPr bwMode="auto">
            <a:xfrm>
              <a:off x="4514" y="2407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16" name="Rectangle 72"/>
            <p:cNvSpPr>
              <a:spLocks noChangeArrowheads="1"/>
            </p:cNvSpPr>
            <p:nvPr/>
          </p:nvSpPr>
          <p:spPr bwMode="auto">
            <a:xfrm>
              <a:off x="4665" y="2407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17" name="Rectangle 73"/>
            <p:cNvSpPr>
              <a:spLocks noChangeArrowheads="1"/>
            </p:cNvSpPr>
            <p:nvPr/>
          </p:nvSpPr>
          <p:spPr bwMode="auto">
            <a:xfrm>
              <a:off x="4179" y="2072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18" name="Line 74"/>
            <p:cNvSpPr>
              <a:spLocks noChangeShapeType="1"/>
            </p:cNvSpPr>
            <p:nvPr/>
          </p:nvSpPr>
          <p:spPr bwMode="auto">
            <a:xfrm>
              <a:off x="4019" y="2520"/>
              <a:ext cx="154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19" name="Line 75"/>
            <p:cNvSpPr>
              <a:spLocks noChangeShapeType="1"/>
            </p:cNvSpPr>
            <p:nvPr/>
          </p:nvSpPr>
          <p:spPr bwMode="auto">
            <a:xfrm>
              <a:off x="4336" y="2520"/>
              <a:ext cx="165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20" name="Line 76"/>
            <p:cNvSpPr>
              <a:spLocks noChangeShapeType="1"/>
            </p:cNvSpPr>
            <p:nvPr/>
          </p:nvSpPr>
          <p:spPr bwMode="auto">
            <a:xfrm flipV="1">
              <a:off x="4274" y="2285"/>
              <a:ext cx="1" cy="14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21" name="Line 77"/>
            <p:cNvSpPr>
              <a:spLocks noChangeShapeType="1"/>
            </p:cNvSpPr>
            <p:nvPr/>
          </p:nvSpPr>
          <p:spPr bwMode="auto">
            <a:xfrm flipV="1">
              <a:off x="4223" y="2285"/>
              <a:ext cx="1" cy="14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</p:grpSp>
      <p:sp>
        <p:nvSpPr>
          <p:cNvPr id="313422" name="Rectangle 78"/>
          <p:cNvSpPr>
            <a:spLocks noChangeArrowheads="1"/>
          </p:cNvSpPr>
          <p:nvPr/>
        </p:nvSpPr>
        <p:spPr bwMode="auto">
          <a:xfrm>
            <a:off x="0" y="549275"/>
            <a:ext cx="3700950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Eletronegatividade</a:t>
            </a:r>
          </a:p>
        </p:txBody>
      </p:sp>
      <p:grpSp>
        <p:nvGrpSpPr>
          <p:cNvPr id="3" name="Group 142"/>
          <p:cNvGrpSpPr>
            <a:grpSpLocks/>
          </p:cNvGrpSpPr>
          <p:nvPr/>
        </p:nvGrpSpPr>
        <p:grpSpPr bwMode="auto">
          <a:xfrm>
            <a:off x="2257425" y="5373688"/>
            <a:ext cx="5092700" cy="1538287"/>
            <a:chOff x="1422" y="3312"/>
            <a:chExt cx="3208" cy="969"/>
          </a:xfrm>
        </p:grpSpPr>
        <p:sp>
          <p:nvSpPr>
            <p:cNvPr id="313423" name="AutoShape 79"/>
            <p:cNvSpPr>
              <a:spLocks noChangeAspect="1" noChangeArrowheads="1" noTextEdit="1"/>
            </p:cNvSpPr>
            <p:nvPr/>
          </p:nvSpPr>
          <p:spPr bwMode="auto">
            <a:xfrm>
              <a:off x="1422" y="3312"/>
              <a:ext cx="3208" cy="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25" name="Rectangle 81"/>
            <p:cNvSpPr>
              <a:spLocks noChangeArrowheads="1"/>
            </p:cNvSpPr>
            <p:nvPr/>
          </p:nvSpPr>
          <p:spPr bwMode="auto">
            <a:xfrm>
              <a:off x="1801" y="3688"/>
              <a:ext cx="99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26" name="Rectangle 82"/>
            <p:cNvSpPr>
              <a:spLocks noChangeArrowheads="1"/>
            </p:cNvSpPr>
            <p:nvPr/>
          </p:nvSpPr>
          <p:spPr bwMode="auto">
            <a:xfrm>
              <a:off x="1494" y="3688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27" name="Rectangle 83"/>
            <p:cNvSpPr>
              <a:spLocks noChangeArrowheads="1"/>
            </p:cNvSpPr>
            <p:nvPr/>
          </p:nvSpPr>
          <p:spPr bwMode="auto">
            <a:xfrm>
              <a:off x="1801" y="3384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28" name="Rectangle 84"/>
            <p:cNvSpPr>
              <a:spLocks noChangeArrowheads="1"/>
            </p:cNvSpPr>
            <p:nvPr/>
          </p:nvSpPr>
          <p:spPr bwMode="auto">
            <a:xfrm>
              <a:off x="1801" y="3992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29" name="Line 85"/>
            <p:cNvSpPr>
              <a:spLocks noChangeShapeType="1"/>
            </p:cNvSpPr>
            <p:nvPr/>
          </p:nvSpPr>
          <p:spPr bwMode="auto">
            <a:xfrm flipH="1">
              <a:off x="1644" y="3791"/>
              <a:ext cx="14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30" name="Line 86"/>
            <p:cNvSpPr>
              <a:spLocks noChangeShapeType="1"/>
            </p:cNvSpPr>
            <p:nvPr/>
          </p:nvSpPr>
          <p:spPr bwMode="auto">
            <a:xfrm flipV="1">
              <a:off x="1859" y="3578"/>
              <a:ext cx="1" cy="1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31" name="Line 87"/>
            <p:cNvSpPr>
              <a:spLocks noChangeShapeType="1"/>
            </p:cNvSpPr>
            <p:nvPr/>
          </p:nvSpPr>
          <p:spPr bwMode="auto">
            <a:xfrm>
              <a:off x="1859" y="3882"/>
              <a:ext cx="1" cy="1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32" name="Freeform 88"/>
            <p:cNvSpPr>
              <a:spLocks/>
            </p:cNvSpPr>
            <p:nvPr/>
          </p:nvSpPr>
          <p:spPr bwMode="auto">
            <a:xfrm>
              <a:off x="1966" y="3757"/>
              <a:ext cx="16" cy="2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0" y="0"/>
                </a:cxn>
                <a:cxn ang="0">
                  <a:pos x="11" y="1"/>
                </a:cxn>
                <a:cxn ang="0">
                  <a:pos x="13" y="1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5" y="3"/>
                </a:cxn>
                <a:cxn ang="0">
                  <a:pos x="15" y="4"/>
                </a:cxn>
                <a:cxn ang="0">
                  <a:pos x="16" y="5"/>
                </a:cxn>
                <a:cxn ang="0">
                  <a:pos x="16" y="6"/>
                </a:cxn>
                <a:cxn ang="0">
                  <a:pos x="16" y="8"/>
                </a:cxn>
                <a:cxn ang="0">
                  <a:pos x="16" y="9"/>
                </a:cxn>
                <a:cxn ang="0">
                  <a:pos x="16" y="10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6" y="13"/>
                </a:cxn>
                <a:cxn ang="0">
                  <a:pos x="16" y="14"/>
                </a:cxn>
                <a:cxn ang="0">
                  <a:pos x="15" y="16"/>
                </a:cxn>
                <a:cxn ang="0">
                  <a:pos x="15" y="17"/>
                </a:cxn>
                <a:cxn ang="0">
                  <a:pos x="14" y="17"/>
                </a:cxn>
                <a:cxn ang="0">
                  <a:pos x="14" y="18"/>
                </a:cxn>
                <a:cxn ang="0">
                  <a:pos x="13" y="19"/>
                </a:cxn>
                <a:cxn ang="0">
                  <a:pos x="11" y="19"/>
                </a:cxn>
                <a:cxn ang="0">
                  <a:pos x="10" y="20"/>
                </a:cxn>
                <a:cxn ang="0">
                  <a:pos x="9" y="20"/>
                </a:cxn>
                <a:cxn ang="0">
                  <a:pos x="8" y="20"/>
                </a:cxn>
                <a:cxn ang="0">
                  <a:pos x="7" y="20"/>
                </a:cxn>
                <a:cxn ang="0">
                  <a:pos x="6" y="20"/>
                </a:cxn>
                <a:cxn ang="0">
                  <a:pos x="4" y="19"/>
                </a:cxn>
                <a:cxn ang="0">
                  <a:pos x="3" y="19"/>
                </a:cxn>
                <a:cxn ang="0">
                  <a:pos x="2" y="18"/>
                </a:cxn>
                <a:cxn ang="0">
                  <a:pos x="2" y="17"/>
                </a:cxn>
                <a:cxn ang="0">
                  <a:pos x="1" y="16"/>
                </a:cxn>
                <a:cxn ang="0">
                  <a:pos x="1" y="16"/>
                </a:cxn>
                <a:cxn ang="0">
                  <a:pos x="0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16" h="20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33" name="Freeform 89"/>
            <p:cNvSpPr>
              <a:spLocks/>
            </p:cNvSpPr>
            <p:nvPr/>
          </p:nvSpPr>
          <p:spPr bwMode="auto">
            <a:xfrm>
              <a:off x="1966" y="3757"/>
              <a:ext cx="16" cy="2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1" y="1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3" y="3"/>
                </a:cxn>
                <a:cxn ang="0">
                  <a:pos x="13" y="4"/>
                </a:cxn>
                <a:cxn ang="0">
                  <a:pos x="14" y="5"/>
                </a:cxn>
                <a:cxn ang="0">
                  <a:pos x="14" y="6"/>
                </a:cxn>
                <a:cxn ang="0">
                  <a:pos x="14" y="7"/>
                </a:cxn>
                <a:cxn ang="0">
                  <a:pos x="14" y="8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3" y="15"/>
                </a:cxn>
                <a:cxn ang="0">
                  <a:pos x="12" y="15"/>
                </a:cxn>
                <a:cxn ang="0">
                  <a:pos x="12" y="16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9" y="18"/>
                </a:cxn>
                <a:cxn ang="0">
                  <a:pos x="8" y="18"/>
                </a:cxn>
                <a:cxn ang="0">
                  <a:pos x="7" y="18"/>
                </a:cxn>
                <a:cxn ang="0">
                  <a:pos x="6" y="18"/>
                </a:cxn>
                <a:cxn ang="0">
                  <a:pos x="5" y="18"/>
                </a:cxn>
                <a:cxn ang="0">
                  <a:pos x="4" y="17"/>
                </a:cxn>
                <a:cxn ang="0">
                  <a:pos x="3" y="17"/>
                </a:cxn>
                <a:cxn ang="0">
                  <a:pos x="2" y="16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4" h="18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34" name="Freeform 90"/>
            <p:cNvSpPr>
              <a:spLocks/>
            </p:cNvSpPr>
            <p:nvPr/>
          </p:nvSpPr>
          <p:spPr bwMode="auto">
            <a:xfrm>
              <a:off x="1966" y="3804"/>
              <a:ext cx="16" cy="2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0" y="0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5" y="4"/>
                </a:cxn>
                <a:cxn ang="0">
                  <a:pos x="15" y="5"/>
                </a:cxn>
                <a:cxn ang="0">
                  <a:pos x="16" y="6"/>
                </a:cxn>
                <a:cxn ang="0">
                  <a:pos x="16" y="7"/>
                </a:cxn>
                <a:cxn ang="0">
                  <a:pos x="16" y="8"/>
                </a:cxn>
                <a:cxn ang="0">
                  <a:pos x="16" y="10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6" y="13"/>
                </a:cxn>
                <a:cxn ang="0">
                  <a:pos x="16" y="14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5" y="18"/>
                </a:cxn>
                <a:cxn ang="0">
                  <a:pos x="14" y="19"/>
                </a:cxn>
                <a:cxn ang="0">
                  <a:pos x="14" y="19"/>
                </a:cxn>
                <a:cxn ang="0">
                  <a:pos x="13" y="20"/>
                </a:cxn>
                <a:cxn ang="0">
                  <a:pos x="11" y="20"/>
                </a:cxn>
                <a:cxn ang="0">
                  <a:pos x="10" y="21"/>
                </a:cxn>
                <a:cxn ang="0">
                  <a:pos x="9" y="21"/>
                </a:cxn>
                <a:cxn ang="0">
                  <a:pos x="8" y="21"/>
                </a:cxn>
                <a:cxn ang="0">
                  <a:pos x="7" y="21"/>
                </a:cxn>
                <a:cxn ang="0">
                  <a:pos x="6" y="21"/>
                </a:cxn>
                <a:cxn ang="0">
                  <a:pos x="4" y="20"/>
                </a:cxn>
                <a:cxn ang="0">
                  <a:pos x="3" y="20"/>
                </a:cxn>
                <a:cxn ang="0">
                  <a:pos x="2" y="19"/>
                </a:cxn>
                <a:cxn ang="0">
                  <a:pos x="2" y="18"/>
                </a:cxn>
                <a:cxn ang="0">
                  <a:pos x="1" y="18"/>
                </a:cxn>
                <a:cxn ang="0">
                  <a:pos x="1" y="16"/>
                </a:cxn>
                <a:cxn ang="0">
                  <a:pos x="0" y="15"/>
                </a:cxn>
                <a:cxn ang="0">
                  <a:pos x="0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4" y="2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16" h="21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35" name="Freeform 91"/>
            <p:cNvSpPr>
              <a:spLocks/>
            </p:cNvSpPr>
            <p:nvPr/>
          </p:nvSpPr>
          <p:spPr bwMode="auto">
            <a:xfrm>
              <a:off x="1966" y="3804"/>
              <a:ext cx="16" cy="21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1" y="1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3" y="3"/>
                </a:cxn>
                <a:cxn ang="0">
                  <a:pos x="13" y="4"/>
                </a:cxn>
                <a:cxn ang="0">
                  <a:pos x="14" y="5"/>
                </a:cxn>
                <a:cxn ang="0">
                  <a:pos x="14" y="6"/>
                </a:cxn>
                <a:cxn ang="0">
                  <a:pos x="14" y="7"/>
                </a:cxn>
                <a:cxn ang="0">
                  <a:pos x="14" y="8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3" y="15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9" y="18"/>
                </a:cxn>
                <a:cxn ang="0">
                  <a:pos x="8" y="18"/>
                </a:cxn>
                <a:cxn ang="0">
                  <a:pos x="7" y="18"/>
                </a:cxn>
                <a:cxn ang="0">
                  <a:pos x="6" y="18"/>
                </a:cxn>
                <a:cxn ang="0">
                  <a:pos x="5" y="18"/>
                </a:cxn>
                <a:cxn ang="0">
                  <a:pos x="4" y="17"/>
                </a:cxn>
                <a:cxn ang="0">
                  <a:pos x="3" y="17"/>
                </a:cxn>
                <a:cxn ang="0">
                  <a:pos x="2" y="16"/>
                </a:cxn>
                <a:cxn ang="0">
                  <a:pos x="2" y="15"/>
                </a:cxn>
                <a:cxn ang="0">
                  <a:pos x="1" y="15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4" h="18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36" name="Rectangle 92"/>
            <p:cNvSpPr>
              <a:spLocks noChangeArrowheads="1"/>
            </p:cNvSpPr>
            <p:nvPr/>
          </p:nvSpPr>
          <p:spPr bwMode="auto">
            <a:xfrm>
              <a:off x="2411" y="3665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37" name="Rectangle 93"/>
            <p:cNvSpPr>
              <a:spLocks noChangeArrowheads="1"/>
            </p:cNvSpPr>
            <p:nvPr/>
          </p:nvSpPr>
          <p:spPr bwMode="auto">
            <a:xfrm>
              <a:off x="2712" y="3665"/>
              <a:ext cx="12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38" name="Rectangle 94"/>
            <p:cNvSpPr>
              <a:spLocks noChangeArrowheads="1"/>
            </p:cNvSpPr>
            <p:nvPr/>
          </p:nvSpPr>
          <p:spPr bwMode="auto">
            <a:xfrm>
              <a:off x="2718" y="3970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39" name="Line 95"/>
            <p:cNvSpPr>
              <a:spLocks noChangeShapeType="1"/>
            </p:cNvSpPr>
            <p:nvPr/>
          </p:nvSpPr>
          <p:spPr bwMode="auto">
            <a:xfrm>
              <a:off x="2560" y="3768"/>
              <a:ext cx="12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40" name="Line 96"/>
            <p:cNvSpPr>
              <a:spLocks noChangeShapeType="1"/>
            </p:cNvSpPr>
            <p:nvPr/>
          </p:nvSpPr>
          <p:spPr bwMode="auto">
            <a:xfrm>
              <a:off x="2775" y="3859"/>
              <a:ext cx="1" cy="13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41" name="Freeform 97"/>
            <p:cNvSpPr>
              <a:spLocks/>
            </p:cNvSpPr>
            <p:nvPr/>
          </p:nvSpPr>
          <p:spPr bwMode="auto">
            <a:xfrm>
              <a:off x="2886" y="3734"/>
              <a:ext cx="16" cy="2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0" y="0"/>
                </a:cxn>
                <a:cxn ang="0">
                  <a:pos x="11" y="1"/>
                </a:cxn>
                <a:cxn ang="0">
                  <a:pos x="12" y="1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5" y="3"/>
                </a:cxn>
                <a:cxn ang="0">
                  <a:pos x="15" y="4"/>
                </a:cxn>
                <a:cxn ang="0">
                  <a:pos x="16" y="6"/>
                </a:cxn>
                <a:cxn ang="0">
                  <a:pos x="16" y="7"/>
                </a:cxn>
                <a:cxn ang="0">
                  <a:pos x="16" y="8"/>
                </a:cxn>
                <a:cxn ang="0">
                  <a:pos x="16" y="9"/>
                </a:cxn>
                <a:cxn ang="0">
                  <a:pos x="16" y="10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6" y="13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5" y="17"/>
                </a:cxn>
                <a:cxn ang="0">
                  <a:pos x="14" y="17"/>
                </a:cxn>
                <a:cxn ang="0">
                  <a:pos x="14" y="18"/>
                </a:cxn>
                <a:cxn ang="0">
                  <a:pos x="12" y="19"/>
                </a:cxn>
                <a:cxn ang="0">
                  <a:pos x="11" y="19"/>
                </a:cxn>
                <a:cxn ang="0">
                  <a:pos x="10" y="20"/>
                </a:cxn>
                <a:cxn ang="0">
                  <a:pos x="9" y="20"/>
                </a:cxn>
                <a:cxn ang="0">
                  <a:pos x="8" y="20"/>
                </a:cxn>
                <a:cxn ang="0">
                  <a:pos x="7" y="20"/>
                </a:cxn>
                <a:cxn ang="0">
                  <a:pos x="5" y="20"/>
                </a:cxn>
                <a:cxn ang="0">
                  <a:pos x="4" y="19"/>
                </a:cxn>
                <a:cxn ang="0">
                  <a:pos x="3" y="19"/>
                </a:cxn>
                <a:cxn ang="0">
                  <a:pos x="2" y="18"/>
                </a:cxn>
                <a:cxn ang="0">
                  <a:pos x="2" y="17"/>
                </a:cxn>
                <a:cxn ang="0">
                  <a:pos x="1" y="16"/>
                </a:cxn>
                <a:cxn ang="0">
                  <a:pos x="1" y="16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7" y="0"/>
                </a:cxn>
              </a:cxnLst>
              <a:rect l="0" t="0" r="r" b="b"/>
              <a:pathLst>
                <a:path w="16" h="20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42" name="Freeform 98"/>
            <p:cNvSpPr>
              <a:spLocks/>
            </p:cNvSpPr>
            <p:nvPr/>
          </p:nvSpPr>
          <p:spPr bwMode="auto">
            <a:xfrm>
              <a:off x="2886" y="3734"/>
              <a:ext cx="16" cy="2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1" y="1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3" y="3"/>
                </a:cxn>
                <a:cxn ang="0">
                  <a:pos x="13" y="4"/>
                </a:cxn>
                <a:cxn ang="0">
                  <a:pos x="14" y="5"/>
                </a:cxn>
                <a:cxn ang="0">
                  <a:pos x="14" y="6"/>
                </a:cxn>
                <a:cxn ang="0">
                  <a:pos x="14" y="7"/>
                </a:cxn>
                <a:cxn ang="0">
                  <a:pos x="14" y="8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3" y="15"/>
                </a:cxn>
                <a:cxn ang="0">
                  <a:pos x="12" y="15"/>
                </a:cxn>
                <a:cxn ang="0">
                  <a:pos x="12" y="16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9" y="18"/>
                </a:cxn>
                <a:cxn ang="0">
                  <a:pos x="8" y="18"/>
                </a:cxn>
                <a:cxn ang="0">
                  <a:pos x="7" y="18"/>
                </a:cxn>
                <a:cxn ang="0">
                  <a:pos x="6" y="18"/>
                </a:cxn>
                <a:cxn ang="0">
                  <a:pos x="5" y="18"/>
                </a:cxn>
                <a:cxn ang="0">
                  <a:pos x="4" y="17"/>
                </a:cxn>
                <a:cxn ang="0">
                  <a:pos x="3" y="17"/>
                </a:cxn>
                <a:cxn ang="0">
                  <a:pos x="2" y="16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4" h="18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43" name="Freeform 99"/>
            <p:cNvSpPr>
              <a:spLocks/>
            </p:cNvSpPr>
            <p:nvPr/>
          </p:nvSpPr>
          <p:spPr bwMode="auto">
            <a:xfrm>
              <a:off x="2886" y="3782"/>
              <a:ext cx="16" cy="2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0" y="0"/>
                </a:cxn>
                <a:cxn ang="0">
                  <a:pos x="11" y="1"/>
                </a:cxn>
                <a:cxn ang="0">
                  <a:pos x="12" y="1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5" y="3"/>
                </a:cxn>
                <a:cxn ang="0">
                  <a:pos x="15" y="4"/>
                </a:cxn>
                <a:cxn ang="0">
                  <a:pos x="16" y="5"/>
                </a:cxn>
                <a:cxn ang="0">
                  <a:pos x="16" y="7"/>
                </a:cxn>
                <a:cxn ang="0">
                  <a:pos x="16" y="8"/>
                </a:cxn>
                <a:cxn ang="0">
                  <a:pos x="16" y="9"/>
                </a:cxn>
                <a:cxn ang="0">
                  <a:pos x="16" y="10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6" y="13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5" y="17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2" y="19"/>
                </a:cxn>
                <a:cxn ang="0">
                  <a:pos x="11" y="19"/>
                </a:cxn>
                <a:cxn ang="0">
                  <a:pos x="10" y="20"/>
                </a:cxn>
                <a:cxn ang="0">
                  <a:pos x="9" y="20"/>
                </a:cxn>
                <a:cxn ang="0">
                  <a:pos x="8" y="20"/>
                </a:cxn>
                <a:cxn ang="0">
                  <a:pos x="7" y="20"/>
                </a:cxn>
                <a:cxn ang="0">
                  <a:pos x="5" y="20"/>
                </a:cxn>
                <a:cxn ang="0">
                  <a:pos x="4" y="19"/>
                </a:cxn>
                <a:cxn ang="0">
                  <a:pos x="3" y="19"/>
                </a:cxn>
                <a:cxn ang="0">
                  <a:pos x="2" y="18"/>
                </a:cxn>
                <a:cxn ang="0">
                  <a:pos x="2" y="17"/>
                </a:cxn>
                <a:cxn ang="0">
                  <a:pos x="1" y="17"/>
                </a:cxn>
                <a:cxn ang="0">
                  <a:pos x="1" y="16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7" y="0"/>
                </a:cxn>
              </a:cxnLst>
              <a:rect l="0" t="0" r="r" b="b"/>
              <a:pathLst>
                <a:path w="16" h="20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7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44" name="Freeform 100"/>
            <p:cNvSpPr>
              <a:spLocks/>
            </p:cNvSpPr>
            <p:nvPr/>
          </p:nvSpPr>
          <p:spPr bwMode="auto">
            <a:xfrm>
              <a:off x="2886" y="3782"/>
              <a:ext cx="16" cy="2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1" y="1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3" y="3"/>
                </a:cxn>
                <a:cxn ang="0">
                  <a:pos x="13" y="4"/>
                </a:cxn>
                <a:cxn ang="0">
                  <a:pos x="14" y="5"/>
                </a:cxn>
                <a:cxn ang="0">
                  <a:pos x="14" y="6"/>
                </a:cxn>
                <a:cxn ang="0">
                  <a:pos x="14" y="7"/>
                </a:cxn>
                <a:cxn ang="0">
                  <a:pos x="14" y="8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3" y="15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9" y="18"/>
                </a:cxn>
                <a:cxn ang="0">
                  <a:pos x="8" y="18"/>
                </a:cxn>
                <a:cxn ang="0">
                  <a:pos x="7" y="18"/>
                </a:cxn>
                <a:cxn ang="0">
                  <a:pos x="6" y="18"/>
                </a:cxn>
                <a:cxn ang="0">
                  <a:pos x="5" y="18"/>
                </a:cxn>
                <a:cxn ang="0">
                  <a:pos x="4" y="17"/>
                </a:cxn>
                <a:cxn ang="0">
                  <a:pos x="3" y="17"/>
                </a:cxn>
                <a:cxn ang="0">
                  <a:pos x="2" y="16"/>
                </a:cxn>
                <a:cxn ang="0">
                  <a:pos x="2" y="15"/>
                </a:cxn>
                <a:cxn ang="0">
                  <a:pos x="1" y="15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4" h="18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45" name="Rectangle 101"/>
            <p:cNvSpPr>
              <a:spLocks noChangeArrowheads="1"/>
            </p:cNvSpPr>
            <p:nvPr/>
          </p:nvSpPr>
          <p:spPr bwMode="auto">
            <a:xfrm>
              <a:off x="3273" y="3654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46" name="Rectangle 102"/>
            <p:cNvSpPr>
              <a:spLocks noChangeArrowheads="1"/>
            </p:cNvSpPr>
            <p:nvPr/>
          </p:nvSpPr>
          <p:spPr bwMode="auto">
            <a:xfrm>
              <a:off x="3574" y="3654"/>
              <a:ext cx="12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47" name="Line 103"/>
            <p:cNvSpPr>
              <a:spLocks noChangeShapeType="1"/>
            </p:cNvSpPr>
            <p:nvPr/>
          </p:nvSpPr>
          <p:spPr bwMode="auto">
            <a:xfrm>
              <a:off x="3423" y="3757"/>
              <a:ext cx="14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48" name="Freeform 104"/>
            <p:cNvSpPr>
              <a:spLocks/>
            </p:cNvSpPr>
            <p:nvPr/>
          </p:nvSpPr>
          <p:spPr bwMode="auto">
            <a:xfrm>
              <a:off x="3760" y="3734"/>
              <a:ext cx="16" cy="2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0" y="0"/>
                </a:cxn>
                <a:cxn ang="0">
                  <a:pos x="11" y="1"/>
                </a:cxn>
                <a:cxn ang="0">
                  <a:pos x="12" y="1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5" y="3"/>
                </a:cxn>
                <a:cxn ang="0">
                  <a:pos x="15" y="4"/>
                </a:cxn>
                <a:cxn ang="0">
                  <a:pos x="16" y="6"/>
                </a:cxn>
                <a:cxn ang="0">
                  <a:pos x="16" y="7"/>
                </a:cxn>
                <a:cxn ang="0">
                  <a:pos x="16" y="8"/>
                </a:cxn>
                <a:cxn ang="0">
                  <a:pos x="16" y="9"/>
                </a:cxn>
                <a:cxn ang="0">
                  <a:pos x="16" y="10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6" y="13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5" y="17"/>
                </a:cxn>
                <a:cxn ang="0">
                  <a:pos x="13" y="17"/>
                </a:cxn>
                <a:cxn ang="0">
                  <a:pos x="13" y="18"/>
                </a:cxn>
                <a:cxn ang="0">
                  <a:pos x="12" y="19"/>
                </a:cxn>
                <a:cxn ang="0">
                  <a:pos x="11" y="19"/>
                </a:cxn>
                <a:cxn ang="0">
                  <a:pos x="10" y="20"/>
                </a:cxn>
                <a:cxn ang="0">
                  <a:pos x="9" y="20"/>
                </a:cxn>
                <a:cxn ang="0">
                  <a:pos x="8" y="20"/>
                </a:cxn>
                <a:cxn ang="0">
                  <a:pos x="6" y="20"/>
                </a:cxn>
                <a:cxn ang="0">
                  <a:pos x="5" y="20"/>
                </a:cxn>
                <a:cxn ang="0">
                  <a:pos x="4" y="19"/>
                </a:cxn>
                <a:cxn ang="0">
                  <a:pos x="3" y="19"/>
                </a:cxn>
                <a:cxn ang="0">
                  <a:pos x="2" y="18"/>
                </a:cxn>
                <a:cxn ang="0">
                  <a:pos x="2" y="17"/>
                </a:cxn>
                <a:cxn ang="0">
                  <a:pos x="1" y="16"/>
                </a:cxn>
                <a:cxn ang="0">
                  <a:pos x="1" y="16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6" h="20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49" name="Freeform 105"/>
            <p:cNvSpPr>
              <a:spLocks/>
            </p:cNvSpPr>
            <p:nvPr/>
          </p:nvSpPr>
          <p:spPr bwMode="auto">
            <a:xfrm>
              <a:off x="3760" y="3734"/>
              <a:ext cx="16" cy="2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1" y="1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3" y="3"/>
                </a:cxn>
                <a:cxn ang="0">
                  <a:pos x="13" y="4"/>
                </a:cxn>
                <a:cxn ang="0">
                  <a:pos x="14" y="5"/>
                </a:cxn>
                <a:cxn ang="0">
                  <a:pos x="14" y="6"/>
                </a:cxn>
                <a:cxn ang="0">
                  <a:pos x="14" y="7"/>
                </a:cxn>
                <a:cxn ang="0">
                  <a:pos x="14" y="8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3" y="15"/>
                </a:cxn>
                <a:cxn ang="0">
                  <a:pos x="12" y="15"/>
                </a:cxn>
                <a:cxn ang="0">
                  <a:pos x="12" y="16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9" y="18"/>
                </a:cxn>
                <a:cxn ang="0">
                  <a:pos x="8" y="18"/>
                </a:cxn>
                <a:cxn ang="0">
                  <a:pos x="7" y="18"/>
                </a:cxn>
                <a:cxn ang="0">
                  <a:pos x="6" y="18"/>
                </a:cxn>
                <a:cxn ang="0">
                  <a:pos x="5" y="18"/>
                </a:cxn>
                <a:cxn ang="0">
                  <a:pos x="4" y="17"/>
                </a:cxn>
                <a:cxn ang="0">
                  <a:pos x="3" y="17"/>
                </a:cxn>
                <a:cxn ang="0">
                  <a:pos x="2" y="16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4" h="18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50" name="Freeform 106"/>
            <p:cNvSpPr>
              <a:spLocks/>
            </p:cNvSpPr>
            <p:nvPr/>
          </p:nvSpPr>
          <p:spPr bwMode="auto">
            <a:xfrm>
              <a:off x="3760" y="3782"/>
              <a:ext cx="16" cy="2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0" y="0"/>
                </a:cxn>
                <a:cxn ang="0">
                  <a:pos x="11" y="1"/>
                </a:cxn>
                <a:cxn ang="0">
                  <a:pos x="12" y="1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5" y="3"/>
                </a:cxn>
                <a:cxn ang="0">
                  <a:pos x="15" y="4"/>
                </a:cxn>
                <a:cxn ang="0">
                  <a:pos x="16" y="5"/>
                </a:cxn>
                <a:cxn ang="0">
                  <a:pos x="16" y="7"/>
                </a:cxn>
                <a:cxn ang="0">
                  <a:pos x="16" y="8"/>
                </a:cxn>
                <a:cxn ang="0">
                  <a:pos x="16" y="9"/>
                </a:cxn>
                <a:cxn ang="0">
                  <a:pos x="16" y="10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6" y="13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5" y="17"/>
                </a:cxn>
                <a:cxn ang="0">
                  <a:pos x="13" y="18"/>
                </a:cxn>
                <a:cxn ang="0">
                  <a:pos x="13" y="18"/>
                </a:cxn>
                <a:cxn ang="0">
                  <a:pos x="12" y="19"/>
                </a:cxn>
                <a:cxn ang="0">
                  <a:pos x="11" y="19"/>
                </a:cxn>
                <a:cxn ang="0">
                  <a:pos x="10" y="20"/>
                </a:cxn>
                <a:cxn ang="0">
                  <a:pos x="9" y="20"/>
                </a:cxn>
                <a:cxn ang="0">
                  <a:pos x="8" y="20"/>
                </a:cxn>
                <a:cxn ang="0">
                  <a:pos x="6" y="20"/>
                </a:cxn>
                <a:cxn ang="0">
                  <a:pos x="5" y="20"/>
                </a:cxn>
                <a:cxn ang="0">
                  <a:pos x="4" y="19"/>
                </a:cxn>
                <a:cxn ang="0">
                  <a:pos x="3" y="19"/>
                </a:cxn>
                <a:cxn ang="0">
                  <a:pos x="2" y="18"/>
                </a:cxn>
                <a:cxn ang="0">
                  <a:pos x="2" y="17"/>
                </a:cxn>
                <a:cxn ang="0">
                  <a:pos x="1" y="17"/>
                </a:cxn>
                <a:cxn ang="0">
                  <a:pos x="1" y="16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6" h="20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51" name="Freeform 107"/>
            <p:cNvSpPr>
              <a:spLocks/>
            </p:cNvSpPr>
            <p:nvPr/>
          </p:nvSpPr>
          <p:spPr bwMode="auto">
            <a:xfrm>
              <a:off x="3760" y="3782"/>
              <a:ext cx="16" cy="2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1" y="1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3" y="3"/>
                </a:cxn>
                <a:cxn ang="0">
                  <a:pos x="13" y="4"/>
                </a:cxn>
                <a:cxn ang="0">
                  <a:pos x="14" y="5"/>
                </a:cxn>
                <a:cxn ang="0">
                  <a:pos x="14" y="6"/>
                </a:cxn>
                <a:cxn ang="0">
                  <a:pos x="14" y="7"/>
                </a:cxn>
                <a:cxn ang="0">
                  <a:pos x="14" y="8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3" y="15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9" y="18"/>
                </a:cxn>
                <a:cxn ang="0">
                  <a:pos x="8" y="18"/>
                </a:cxn>
                <a:cxn ang="0">
                  <a:pos x="7" y="18"/>
                </a:cxn>
                <a:cxn ang="0">
                  <a:pos x="6" y="18"/>
                </a:cxn>
                <a:cxn ang="0">
                  <a:pos x="5" y="18"/>
                </a:cxn>
                <a:cxn ang="0">
                  <a:pos x="4" y="17"/>
                </a:cxn>
                <a:cxn ang="0">
                  <a:pos x="3" y="17"/>
                </a:cxn>
                <a:cxn ang="0">
                  <a:pos x="2" y="16"/>
                </a:cxn>
                <a:cxn ang="0">
                  <a:pos x="2" y="15"/>
                </a:cxn>
                <a:cxn ang="0">
                  <a:pos x="1" y="15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4" h="18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52" name="Rectangle 108"/>
            <p:cNvSpPr>
              <a:spLocks noChangeArrowheads="1"/>
            </p:cNvSpPr>
            <p:nvPr/>
          </p:nvSpPr>
          <p:spPr bwMode="auto">
            <a:xfrm>
              <a:off x="4297" y="3631"/>
              <a:ext cx="8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F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53" name="Freeform 109"/>
            <p:cNvSpPr>
              <a:spLocks/>
            </p:cNvSpPr>
            <p:nvPr/>
          </p:nvSpPr>
          <p:spPr bwMode="auto">
            <a:xfrm>
              <a:off x="4449" y="3700"/>
              <a:ext cx="17" cy="2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1" y="0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5" y="3"/>
                </a:cxn>
                <a:cxn ang="0">
                  <a:pos x="15" y="4"/>
                </a:cxn>
                <a:cxn ang="0">
                  <a:pos x="17" y="5"/>
                </a:cxn>
                <a:cxn ang="0">
                  <a:pos x="17" y="6"/>
                </a:cxn>
                <a:cxn ang="0">
                  <a:pos x="17" y="8"/>
                </a:cxn>
                <a:cxn ang="0">
                  <a:pos x="17" y="9"/>
                </a:cxn>
                <a:cxn ang="0">
                  <a:pos x="17" y="10"/>
                </a:cxn>
                <a:cxn ang="0">
                  <a:pos x="17" y="11"/>
                </a:cxn>
                <a:cxn ang="0">
                  <a:pos x="17" y="12"/>
                </a:cxn>
                <a:cxn ang="0">
                  <a:pos x="17" y="13"/>
                </a:cxn>
                <a:cxn ang="0">
                  <a:pos x="17" y="14"/>
                </a:cxn>
                <a:cxn ang="0">
                  <a:pos x="15" y="16"/>
                </a:cxn>
                <a:cxn ang="0">
                  <a:pos x="15" y="17"/>
                </a:cxn>
                <a:cxn ang="0">
                  <a:pos x="14" y="17"/>
                </a:cxn>
                <a:cxn ang="0">
                  <a:pos x="14" y="18"/>
                </a:cxn>
                <a:cxn ang="0">
                  <a:pos x="13" y="19"/>
                </a:cxn>
                <a:cxn ang="0">
                  <a:pos x="12" y="19"/>
                </a:cxn>
                <a:cxn ang="0">
                  <a:pos x="11" y="20"/>
                </a:cxn>
                <a:cxn ang="0">
                  <a:pos x="10" y="20"/>
                </a:cxn>
                <a:cxn ang="0">
                  <a:pos x="9" y="20"/>
                </a:cxn>
                <a:cxn ang="0">
                  <a:pos x="7" y="20"/>
                </a:cxn>
                <a:cxn ang="0">
                  <a:pos x="6" y="20"/>
                </a:cxn>
                <a:cxn ang="0">
                  <a:pos x="5" y="19"/>
                </a:cxn>
                <a:cxn ang="0">
                  <a:pos x="4" y="19"/>
                </a:cxn>
                <a:cxn ang="0">
                  <a:pos x="3" y="18"/>
                </a:cxn>
                <a:cxn ang="0">
                  <a:pos x="3" y="17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3" y="2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17" h="20">
                  <a:moveTo>
                    <a:pt x="9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54" name="Freeform 110"/>
            <p:cNvSpPr>
              <a:spLocks/>
            </p:cNvSpPr>
            <p:nvPr/>
          </p:nvSpPr>
          <p:spPr bwMode="auto">
            <a:xfrm>
              <a:off x="4449" y="3700"/>
              <a:ext cx="17" cy="2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1" y="1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3" y="3"/>
                </a:cxn>
                <a:cxn ang="0">
                  <a:pos x="13" y="4"/>
                </a:cxn>
                <a:cxn ang="0">
                  <a:pos x="14" y="5"/>
                </a:cxn>
                <a:cxn ang="0">
                  <a:pos x="14" y="6"/>
                </a:cxn>
                <a:cxn ang="0">
                  <a:pos x="14" y="7"/>
                </a:cxn>
                <a:cxn ang="0">
                  <a:pos x="14" y="8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3" y="15"/>
                </a:cxn>
                <a:cxn ang="0">
                  <a:pos x="12" y="15"/>
                </a:cxn>
                <a:cxn ang="0">
                  <a:pos x="12" y="16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9" y="18"/>
                </a:cxn>
                <a:cxn ang="0">
                  <a:pos x="8" y="18"/>
                </a:cxn>
                <a:cxn ang="0">
                  <a:pos x="7" y="18"/>
                </a:cxn>
                <a:cxn ang="0">
                  <a:pos x="6" y="18"/>
                </a:cxn>
                <a:cxn ang="0">
                  <a:pos x="5" y="18"/>
                </a:cxn>
                <a:cxn ang="0">
                  <a:pos x="4" y="17"/>
                </a:cxn>
                <a:cxn ang="0">
                  <a:pos x="3" y="17"/>
                </a:cxn>
                <a:cxn ang="0">
                  <a:pos x="2" y="16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4" h="18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55" name="Freeform 111"/>
            <p:cNvSpPr>
              <a:spLocks/>
            </p:cNvSpPr>
            <p:nvPr/>
          </p:nvSpPr>
          <p:spPr bwMode="auto">
            <a:xfrm>
              <a:off x="4449" y="3747"/>
              <a:ext cx="17" cy="2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1" y="0"/>
                </a:cxn>
                <a:cxn ang="0">
                  <a:pos x="12" y="2"/>
                </a:cxn>
                <a:cxn ang="0">
                  <a:pos x="13" y="2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5" y="4"/>
                </a:cxn>
                <a:cxn ang="0">
                  <a:pos x="15" y="5"/>
                </a:cxn>
                <a:cxn ang="0">
                  <a:pos x="17" y="6"/>
                </a:cxn>
                <a:cxn ang="0">
                  <a:pos x="17" y="7"/>
                </a:cxn>
                <a:cxn ang="0">
                  <a:pos x="17" y="8"/>
                </a:cxn>
                <a:cxn ang="0">
                  <a:pos x="17" y="10"/>
                </a:cxn>
                <a:cxn ang="0">
                  <a:pos x="17" y="11"/>
                </a:cxn>
                <a:cxn ang="0">
                  <a:pos x="17" y="12"/>
                </a:cxn>
                <a:cxn ang="0">
                  <a:pos x="17" y="13"/>
                </a:cxn>
                <a:cxn ang="0">
                  <a:pos x="17" y="14"/>
                </a:cxn>
                <a:cxn ang="0">
                  <a:pos x="17" y="15"/>
                </a:cxn>
                <a:cxn ang="0">
                  <a:pos x="15" y="16"/>
                </a:cxn>
                <a:cxn ang="0">
                  <a:pos x="15" y="18"/>
                </a:cxn>
                <a:cxn ang="0">
                  <a:pos x="14" y="19"/>
                </a:cxn>
                <a:cxn ang="0">
                  <a:pos x="14" y="19"/>
                </a:cxn>
                <a:cxn ang="0">
                  <a:pos x="13" y="20"/>
                </a:cxn>
                <a:cxn ang="0">
                  <a:pos x="12" y="20"/>
                </a:cxn>
                <a:cxn ang="0">
                  <a:pos x="11" y="21"/>
                </a:cxn>
                <a:cxn ang="0">
                  <a:pos x="10" y="21"/>
                </a:cxn>
                <a:cxn ang="0">
                  <a:pos x="9" y="21"/>
                </a:cxn>
                <a:cxn ang="0">
                  <a:pos x="7" y="21"/>
                </a:cxn>
                <a:cxn ang="0">
                  <a:pos x="6" y="21"/>
                </a:cxn>
                <a:cxn ang="0">
                  <a:pos x="5" y="20"/>
                </a:cxn>
                <a:cxn ang="0">
                  <a:pos x="4" y="20"/>
                </a:cxn>
                <a:cxn ang="0">
                  <a:pos x="3" y="19"/>
                </a:cxn>
                <a:cxn ang="0">
                  <a:pos x="3" y="18"/>
                </a:cxn>
                <a:cxn ang="0">
                  <a:pos x="2" y="18"/>
                </a:cxn>
                <a:cxn ang="0">
                  <a:pos x="2" y="16"/>
                </a:cxn>
                <a:cxn ang="0">
                  <a:pos x="0" y="15"/>
                </a:cxn>
                <a:cxn ang="0">
                  <a:pos x="0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5"/>
                </a:cxn>
                <a:cxn ang="0">
                  <a:pos x="2" y="4"/>
                </a:cxn>
                <a:cxn ang="0">
                  <a:pos x="3" y="3"/>
                </a:cxn>
                <a:cxn ang="0">
                  <a:pos x="4" y="3"/>
                </a:cxn>
                <a:cxn ang="0">
                  <a:pos x="4" y="2"/>
                </a:cxn>
                <a:cxn ang="0">
                  <a:pos x="5" y="2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17" h="21">
                  <a:moveTo>
                    <a:pt x="9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56" name="Freeform 112"/>
            <p:cNvSpPr>
              <a:spLocks/>
            </p:cNvSpPr>
            <p:nvPr/>
          </p:nvSpPr>
          <p:spPr bwMode="auto">
            <a:xfrm>
              <a:off x="4449" y="3747"/>
              <a:ext cx="17" cy="21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1" y="1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3" y="3"/>
                </a:cxn>
                <a:cxn ang="0">
                  <a:pos x="13" y="4"/>
                </a:cxn>
                <a:cxn ang="0">
                  <a:pos x="14" y="5"/>
                </a:cxn>
                <a:cxn ang="0">
                  <a:pos x="14" y="6"/>
                </a:cxn>
                <a:cxn ang="0">
                  <a:pos x="14" y="7"/>
                </a:cxn>
                <a:cxn ang="0">
                  <a:pos x="14" y="8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3" y="15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9" y="18"/>
                </a:cxn>
                <a:cxn ang="0">
                  <a:pos x="8" y="18"/>
                </a:cxn>
                <a:cxn ang="0">
                  <a:pos x="7" y="18"/>
                </a:cxn>
                <a:cxn ang="0">
                  <a:pos x="6" y="18"/>
                </a:cxn>
                <a:cxn ang="0">
                  <a:pos x="5" y="18"/>
                </a:cxn>
                <a:cxn ang="0">
                  <a:pos x="4" y="17"/>
                </a:cxn>
                <a:cxn ang="0">
                  <a:pos x="3" y="17"/>
                </a:cxn>
                <a:cxn ang="0">
                  <a:pos x="2" y="16"/>
                </a:cxn>
                <a:cxn ang="0">
                  <a:pos x="2" y="15"/>
                </a:cxn>
                <a:cxn ang="0">
                  <a:pos x="1" y="15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4" h="18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57" name="Freeform 113"/>
            <p:cNvSpPr>
              <a:spLocks/>
            </p:cNvSpPr>
            <p:nvPr/>
          </p:nvSpPr>
          <p:spPr bwMode="auto">
            <a:xfrm>
              <a:off x="4231" y="3700"/>
              <a:ext cx="16" cy="2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0" y="0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5" y="3"/>
                </a:cxn>
                <a:cxn ang="0">
                  <a:pos x="15" y="4"/>
                </a:cxn>
                <a:cxn ang="0">
                  <a:pos x="16" y="5"/>
                </a:cxn>
                <a:cxn ang="0">
                  <a:pos x="16" y="6"/>
                </a:cxn>
                <a:cxn ang="0">
                  <a:pos x="16" y="8"/>
                </a:cxn>
                <a:cxn ang="0">
                  <a:pos x="16" y="9"/>
                </a:cxn>
                <a:cxn ang="0">
                  <a:pos x="16" y="10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6" y="13"/>
                </a:cxn>
                <a:cxn ang="0">
                  <a:pos x="16" y="14"/>
                </a:cxn>
                <a:cxn ang="0">
                  <a:pos x="15" y="16"/>
                </a:cxn>
                <a:cxn ang="0">
                  <a:pos x="15" y="17"/>
                </a:cxn>
                <a:cxn ang="0">
                  <a:pos x="14" y="17"/>
                </a:cxn>
                <a:cxn ang="0">
                  <a:pos x="14" y="18"/>
                </a:cxn>
                <a:cxn ang="0">
                  <a:pos x="13" y="19"/>
                </a:cxn>
                <a:cxn ang="0">
                  <a:pos x="12" y="19"/>
                </a:cxn>
                <a:cxn ang="0">
                  <a:pos x="10" y="20"/>
                </a:cxn>
                <a:cxn ang="0">
                  <a:pos x="9" y="20"/>
                </a:cxn>
                <a:cxn ang="0">
                  <a:pos x="8" y="20"/>
                </a:cxn>
                <a:cxn ang="0">
                  <a:pos x="7" y="20"/>
                </a:cxn>
                <a:cxn ang="0">
                  <a:pos x="6" y="20"/>
                </a:cxn>
                <a:cxn ang="0">
                  <a:pos x="5" y="19"/>
                </a:cxn>
                <a:cxn ang="0">
                  <a:pos x="3" y="19"/>
                </a:cxn>
                <a:cxn ang="0">
                  <a:pos x="2" y="18"/>
                </a:cxn>
                <a:cxn ang="0">
                  <a:pos x="2" y="17"/>
                </a:cxn>
                <a:cxn ang="0">
                  <a:pos x="1" y="16"/>
                </a:cxn>
                <a:cxn ang="0">
                  <a:pos x="1" y="16"/>
                </a:cxn>
                <a:cxn ang="0">
                  <a:pos x="0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16" h="20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2" y="19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58" name="Freeform 114"/>
            <p:cNvSpPr>
              <a:spLocks/>
            </p:cNvSpPr>
            <p:nvPr/>
          </p:nvSpPr>
          <p:spPr bwMode="auto">
            <a:xfrm>
              <a:off x="4231" y="3700"/>
              <a:ext cx="16" cy="2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1" y="1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3" y="3"/>
                </a:cxn>
                <a:cxn ang="0">
                  <a:pos x="13" y="4"/>
                </a:cxn>
                <a:cxn ang="0">
                  <a:pos x="14" y="5"/>
                </a:cxn>
                <a:cxn ang="0">
                  <a:pos x="14" y="6"/>
                </a:cxn>
                <a:cxn ang="0">
                  <a:pos x="14" y="7"/>
                </a:cxn>
                <a:cxn ang="0">
                  <a:pos x="14" y="8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3" y="15"/>
                </a:cxn>
                <a:cxn ang="0">
                  <a:pos x="12" y="15"/>
                </a:cxn>
                <a:cxn ang="0">
                  <a:pos x="12" y="16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9" y="18"/>
                </a:cxn>
                <a:cxn ang="0">
                  <a:pos x="8" y="18"/>
                </a:cxn>
                <a:cxn ang="0">
                  <a:pos x="7" y="18"/>
                </a:cxn>
                <a:cxn ang="0">
                  <a:pos x="6" y="18"/>
                </a:cxn>
                <a:cxn ang="0">
                  <a:pos x="5" y="18"/>
                </a:cxn>
                <a:cxn ang="0">
                  <a:pos x="4" y="17"/>
                </a:cxn>
                <a:cxn ang="0">
                  <a:pos x="3" y="17"/>
                </a:cxn>
                <a:cxn ang="0">
                  <a:pos x="2" y="16"/>
                </a:cxn>
                <a:cxn ang="0">
                  <a:pos x="2" y="15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4" h="18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59" name="Freeform 115"/>
            <p:cNvSpPr>
              <a:spLocks/>
            </p:cNvSpPr>
            <p:nvPr/>
          </p:nvSpPr>
          <p:spPr bwMode="auto">
            <a:xfrm>
              <a:off x="4231" y="3747"/>
              <a:ext cx="16" cy="21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0" y="0"/>
                </a:cxn>
                <a:cxn ang="0">
                  <a:pos x="12" y="2"/>
                </a:cxn>
                <a:cxn ang="0">
                  <a:pos x="13" y="2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5" y="4"/>
                </a:cxn>
                <a:cxn ang="0">
                  <a:pos x="15" y="5"/>
                </a:cxn>
                <a:cxn ang="0">
                  <a:pos x="16" y="6"/>
                </a:cxn>
                <a:cxn ang="0">
                  <a:pos x="16" y="7"/>
                </a:cxn>
                <a:cxn ang="0">
                  <a:pos x="16" y="8"/>
                </a:cxn>
                <a:cxn ang="0">
                  <a:pos x="16" y="10"/>
                </a:cxn>
                <a:cxn ang="0">
                  <a:pos x="16" y="11"/>
                </a:cxn>
                <a:cxn ang="0">
                  <a:pos x="16" y="12"/>
                </a:cxn>
                <a:cxn ang="0">
                  <a:pos x="16" y="13"/>
                </a:cxn>
                <a:cxn ang="0">
                  <a:pos x="16" y="14"/>
                </a:cxn>
                <a:cxn ang="0">
                  <a:pos x="16" y="15"/>
                </a:cxn>
                <a:cxn ang="0">
                  <a:pos x="15" y="16"/>
                </a:cxn>
                <a:cxn ang="0">
                  <a:pos x="15" y="18"/>
                </a:cxn>
                <a:cxn ang="0">
                  <a:pos x="14" y="19"/>
                </a:cxn>
                <a:cxn ang="0">
                  <a:pos x="14" y="19"/>
                </a:cxn>
                <a:cxn ang="0">
                  <a:pos x="13" y="20"/>
                </a:cxn>
                <a:cxn ang="0">
                  <a:pos x="12" y="20"/>
                </a:cxn>
                <a:cxn ang="0">
                  <a:pos x="10" y="21"/>
                </a:cxn>
                <a:cxn ang="0">
                  <a:pos x="9" y="21"/>
                </a:cxn>
                <a:cxn ang="0">
                  <a:pos x="8" y="21"/>
                </a:cxn>
                <a:cxn ang="0">
                  <a:pos x="7" y="21"/>
                </a:cxn>
                <a:cxn ang="0">
                  <a:pos x="6" y="21"/>
                </a:cxn>
                <a:cxn ang="0">
                  <a:pos x="5" y="20"/>
                </a:cxn>
                <a:cxn ang="0">
                  <a:pos x="3" y="20"/>
                </a:cxn>
                <a:cxn ang="0">
                  <a:pos x="2" y="19"/>
                </a:cxn>
                <a:cxn ang="0">
                  <a:pos x="2" y="18"/>
                </a:cxn>
                <a:cxn ang="0">
                  <a:pos x="1" y="18"/>
                </a:cxn>
                <a:cxn ang="0">
                  <a:pos x="1" y="16"/>
                </a:cxn>
                <a:cxn ang="0">
                  <a:pos x="0" y="15"/>
                </a:cxn>
                <a:cxn ang="0">
                  <a:pos x="0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16" h="21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4" y="18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60" name="Freeform 116"/>
            <p:cNvSpPr>
              <a:spLocks/>
            </p:cNvSpPr>
            <p:nvPr/>
          </p:nvSpPr>
          <p:spPr bwMode="auto">
            <a:xfrm>
              <a:off x="4231" y="3747"/>
              <a:ext cx="16" cy="21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1" y="1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3" y="3"/>
                </a:cxn>
                <a:cxn ang="0">
                  <a:pos x="13" y="4"/>
                </a:cxn>
                <a:cxn ang="0">
                  <a:pos x="14" y="5"/>
                </a:cxn>
                <a:cxn ang="0">
                  <a:pos x="14" y="6"/>
                </a:cxn>
                <a:cxn ang="0">
                  <a:pos x="14" y="7"/>
                </a:cxn>
                <a:cxn ang="0">
                  <a:pos x="14" y="8"/>
                </a:cxn>
                <a:cxn ang="0">
                  <a:pos x="14" y="9"/>
                </a:cxn>
                <a:cxn ang="0">
                  <a:pos x="14" y="10"/>
                </a:cxn>
                <a:cxn ang="0">
                  <a:pos x="14" y="11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3" y="15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9" y="18"/>
                </a:cxn>
                <a:cxn ang="0">
                  <a:pos x="8" y="18"/>
                </a:cxn>
                <a:cxn ang="0">
                  <a:pos x="7" y="18"/>
                </a:cxn>
                <a:cxn ang="0">
                  <a:pos x="6" y="18"/>
                </a:cxn>
                <a:cxn ang="0">
                  <a:pos x="5" y="18"/>
                </a:cxn>
                <a:cxn ang="0">
                  <a:pos x="4" y="17"/>
                </a:cxn>
                <a:cxn ang="0">
                  <a:pos x="3" y="17"/>
                </a:cxn>
                <a:cxn ang="0">
                  <a:pos x="2" y="16"/>
                </a:cxn>
                <a:cxn ang="0">
                  <a:pos x="2" y="15"/>
                </a:cxn>
                <a:cxn ang="0">
                  <a:pos x="1" y="15"/>
                </a:cxn>
                <a:cxn ang="0">
                  <a:pos x="1" y="14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3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0"/>
                </a:cxn>
              </a:cxnLst>
              <a:rect l="0" t="0" r="r" b="b"/>
              <a:pathLst>
                <a:path w="14" h="18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61" name="Freeform 117"/>
            <p:cNvSpPr>
              <a:spLocks/>
            </p:cNvSpPr>
            <p:nvPr/>
          </p:nvSpPr>
          <p:spPr bwMode="auto">
            <a:xfrm>
              <a:off x="4308" y="3600"/>
              <a:ext cx="17" cy="16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1" y="13"/>
                </a:cxn>
                <a:cxn ang="0">
                  <a:pos x="1" y="14"/>
                </a:cxn>
                <a:cxn ang="0">
                  <a:pos x="2" y="14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8" y="16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3" y="16"/>
                </a:cxn>
                <a:cxn ang="0">
                  <a:pos x="14" y="15"/>
                </a:cxn>
                <a:cxn ang="0">
                  <a:pos x="15" y="15"/>
                </a:cxn>
                <a:cxn ang="0">
                  <a:pos x="15" y="14"/>
                </a:cxn>
                <a:cxn ang="0">
                  <a:pos x="16" y="14"/>
                </a:cxn>
                <a:cxn ang="0">
                  <a:pos x="16" y="13"/>
                </a:cxn>
                <a:cxn ang="0">
                  <a:pos x="17" y="12"/>
                </a:cxn>
                <a:cxn ang="0">
                  <a:pos x="17" y="11"/>
                </a:cxn>
                <a:cxn ang="0">
                  <a:pos x="17" y="10"/>
                </a:cxn>
                <a:cxn ang="0">
                  <a:pos x="17" y="8"/>
                </a:cxn>
                <a:cxn ang="0">
                  <a:pos x="17" y="7"/>
                </a:cxn>
                <a:cxn ang="0">
                  <a:pos x="17" y="6"/>
                </a:cxn>
                <a:cxn ang="0">
                  <a:pos x="17" y="5"/>
                </a:cxn>
                <a:cxn ang="0">
                  <a:pos x="16" y="4"/>
                </a:cxn>
                <a:cxn ang="0">
                  <a:pos x="16" y="3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</a:cxnLst>
              <a:rect l="0" t="0" r="r" b="b"/>
              <a:pathLst>
                <a:path w="17" h="16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4" y="16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62" name="Freeform 118"/>
            <p:cNvSpPr>
              <a:spLocks/>
            </p:cNvSpPr>
            <p:nvPr/>
          </p:nvSpPr>
          <p:spPr bwMode="auto">
            <a:xfrm>
              <a:off x="4308" y="3600"/>
              <a:ext cx="17" cy="1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9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3" y="13"/>
                </a:cxn>
                <a:cxn ang="0">
                  <a:pos x="3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2" y="13"/>
                </a:cxn>
                <a:cxn ang="0">
                  <a:pos x="13" y="13"/>
                </a:cxn>
                <a:cxn ang="0">
                  <a:pos x="13" y="12"/>
                </a:cxn>
                <a:cxn ang="0">
                  <a:pos x="14" y="12"/>
                </a:cxn>
                <a:cxn ang="0">
                  <a:pos x="14" y="11"/>
                </a:cxn>
                <a:cxn ang="0">
                  <a:pos x="15" y="10"/>
                </a:cxn>
                <a:cxn ang="0">
                  <a:pos x="15" y="9"/>
                </a:cxn>
                <a:cxn ang="0">
                  <a:pos x="15" y="8"/>
                </a:cxn>
                <a:cxn ang="0">
                  <a:pos x="15" y="7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4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</a:cxnLst>
              <a:rect l="0" t="0" r="r" b="b"/>
              <a:pathLst>
                <a:path w="15" h="1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4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63" name="Freeform 119"/>
            <p:cNvSpPr>
              <a:spLocks/>
            </p:cNvSpPr>
            <p:nvPr/>
          </p:nvSpPr>
          <p:spPr bwMode="auto">
            <a:xfrm>
              <a:off x="4348" y="3600"/>
              <a:ext cx="18" cy="16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3" y="14"/>
                </a:cxn>
                <a:cxn ang="0">
                  <a:pos x="3" y="15"/>
                </a:cxn>
                <a:cxn ang="0">
                  <a:pos x="4" y="15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8" y="16"/>
                </a:cxn>
                <a:cxn ang="0">
                  <a:pos x="9" y="16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3" y="16"/>
                </a:cxn>
                <a:cxn ang="0">
                  <a:pos x="13" y="15"/>
                </a:cxn>
                <a:cxn ang="0">
                  <a:pos x="14" y="15"/>
                </a:cxn>
                <a:cxn ang="0">
                  <a:pos x="15" y="14"/>
                </a:cxn>
                <a:cxn ang="0">
                  <a:pos x="16" y="14"/>
                </a:cxn>
                <a:cxn ang="0">
                  <a:pos x="16" y="13"/>
                </a:cxn>
                <a:cxn ang="0">
                  <a:pos x="16" y="12"/>
                </a:cxn>
                <a:cxn ang="0">
                  <a:pos x="18" y="11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8" y="7"/>
                </a:cxn>
                <a:cxn ang="0">
                  <a:pos x="18" y="6"/>
                </a:cxn>
                <a:cxn ang="0">
                  <a:pos x="16" y="5"/>
                </a:cxn>
                <a:cxn ang="0">
                  <a:pos x="16" y="4"/>
                </a:cxn>
                <a:cxn ang="0">
                  <a:pos x="15" y="3"/>
                </a:cxn>
                <a:cxn ang="0">
                  <a:pos x="15" y="3"/>
                </a:cxn>
                <a:cxn ang="0">
                  <a:pos x="14" y="2"/>
                </a:cxn>
                <a:cxn ang="0">
                  <a:pos x="13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2"/>
                </a:cxn>
                <a:cxn ang="0">
                  <a:pos x="3" y="2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</a:cxnLst>
              <a:rect l="0" t="0" r="r" b="b"/>
              <a:pathLst>
                <a:path w="18" h="16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64" name="Freeform 120"/>
            <p:cNvSpPr>
              <a:spLocks/>
            </p:cNvSpPr>
            <p:nvPr/>
          </p:nvSpPr>
          <p:spPr bwMode="auto">
            <a:xfrm>
              <a:off x="4348" y="3600"/>
              <a:ext cx="18" cy="1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9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2" y="13"/>
                </a:cxn>
                <a:cxn ang="0">
                  <a:pos x="3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13" y="12"/>
                </a:cxn>
                <a:cxn ang="0">
                  <a:pos x="14" y="12"/>
                </a:cxn>
                <a:cxn ang="0">
                  <a:pos x="14" y="11"/>
                </a:cxn>
                <a:cxn ang="0">
                  <a:pos x="14" y="10"/>
                </a:cxn>
                <a:cxn ang="0">
                  <a:pos x="15" y="9"/>
                </a:cxn>
                <a:cxn ang="0">
                  <a:pos x="15" y="8"/>
                </a:cxn>
                <a:cxn ang="0">
                  <a:pos x="15" y="7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4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</a:cxnLst>
              <a:rect l="0" t="0" r="r" b="b"/>
              <a:pathLst>
                <a:path w="15" h="1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65" name="Freeform 121"/>
            <p:cNvSpPr>
              <a:spLocks/>
            </p:cNvSpPr>
            <p:nvPr/>
          </p:nvSpPr>
          <p:spPr bwMode="auto">
            <a:xfrm>
              <a:off x="4343" y="3851"/>
              <a:ext cx="17" cy="1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10"/>
                </a:cxn>
                <a:cxn ang="0">
                  <a:pos x="1" y="12"/>
                </a:cxn>
                <a:cxn ang="0">
                  <a:pos x="1" y="13"/>
                </a:cxn>
                <a:cxn ang="0">
                  <a:pos x="1" y="14"/>
                </a:cxn>
                <a:cxn ang="0">
                  <a:pos x="2" y="14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4" y="16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8" y="16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10" y="16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3" y="15"/>
                </a:cxn>
                <a:cxn ang="0">
                  <a:pos x="14" y="15"/>
                </a:cxn>
                <a:cxn ang="0">
                  <a:pos x="14" y="14"/>
                </a:cxn>
                <a:cxn ang="0">
                  <a:pos x="16" y="14"/>
                </a:cxn>
                <a:cxn ang="0">
                  <a:pos x="16" y="13"/>
                </a:cxn>
                <a:cxn ang="0">
                  <a:pos x="17" y="12"/>
                </a:cxn>
                <a:cxn ang="0">
                  <a:pos x="17" y="10"/>
                </a:cxn>
                <a:cxn ang="0">
                  <a:pos x="17" y="9"/>
                </a:cxn>
                <a:cxn ang="0">
                  <a:pos x="17" y="8"/>
                </a:cxn>
                <a:cxn ang="0">
                  <a:pos x="17" y="7"/>
                </a:cxn>
                <a:cxn ang="0">
                  <a:pos x="17" y="6"/>
                </a:cxn>
                <a:cxn ang="0">
                  <a:pos x="17" y="5"/>
                </a:cxn>
                <a:cxn ang="0">
                  <a:pos x="16" y="4"/>
                </a:cxn>
                <a:cxn ang="0">
                  <a:pos x="16" y="3"/>
                </a:cxn>
                <a:cxn ang="0">
                  <a:pos x="14" y="3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</a:cxnLst>
              <a:rect l="0" t="0" r="r" b="b"/>
              <a:pathLst>
                <a:path w="17" h="16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66" name="Freeform 122"/>
            <p:cNvSpPr>
              <a:spLocks/>
            </p:cNvSpPr>
            <p:nvPr/>
          </p:nvSpPr>
          <p:spPr bwMode="auto">
            <a:xfrm>
              <a:off x="4343" y="3851"/>
              <a:ext cx="17" cy="1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9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3" y="13"/>
                </a:cxn>
                <a:cxn ang="0">
                  <a:pos x="3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2" y="13"/>
                </a:cxn>
                <a:cxn ang="0">
                  <a:pos x="13" y="13"/>
                </a:cxn>
                <a:cxn ang="0">
                  <a:pos x="13" y="12"/>
                </a:cxn>
                <a:cxn ang="0">
                  <a:pos x="14" y="12"/>
                </a:cxn>
                <a:cxn ang="0">
                  <a:pos x="14" y="11"/>
                </a:cxn>
                <a:cxn ang="0">
                  <a:pos x="15" y="10"/>
                </a:cxn>
                <a:cxn ang="0">
                  <a:pos x="15" y="9"/>
                </a:cxn>
                <a:cxn ang="0">
                  <a:pos x="15" y="8"/>
                </a:cxn>
                <a:cxn ang="0">
                  <a:pos x="15" y="7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4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</a:cxnLst>
              <a:rect l="0" t="0" r="r" b="b"/>
              <a:pathLst>
                <a:path w="15" h="1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4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67" name="Freeform 123"/>
            <p:cNvSpPr>
              <a:spLocks/>
            </p:cNvSpPr>
            <p:nvPr/>
          </p:nvSpPr>
          <p:spPr bwMode="auto">
            <a:xfrm>
              <a:off x="4383" y="3851"/>
              <a:ext cx="17" cy="1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2" y="14"/>
                </a:cxn>
                <a:cxn ang="0">
                  <a:pos x="2" y="15"/>
                </a:cxn>
                <a:cxn ang="0">
                  <a:pos x="3" y="15"/>
                </a:cxn>
                <a:cxn ang="0">
                  <a:pos x="4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8" y="16"/>
                </a:cxn>
                <a:cxn ang="0">
                  <a:pos x="9" y="16"/>
                </a:cxn>
                <a:cxn ang="0">
                  <a:pos x="10" y="16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2" y="15"/>
                </a:cxn>
                <a:cxn ang="0">
                  <a:pos x="14" y="15"/>
                </a:cxn>
                <a:cxn ang="0">
                  <a:pos x="15" y="14"/>
                </a:cxn>
                <a:cxn ang="0">
                  <a:pos x="16" y="14"/>
                </a:cxn>
                <a:cxn ang="0">
                  <a:pos x="16" y="13"/>
                </a:cxn>
                <a:cxn ang="0">
                  <a:pos x="16" y="12"/>
                </a:cxn>
                <a:cxn ang="0">
                  <a:pos x="17" y="10"/>
                </a:cxn>
                <a:cxn ang="0">
                  <a:pos x="17" y="9"/>
                </a:cxn>
                <a:cxn ang="0">
                  <a:pos x="17" y="8"/>
                </a:cxn>
                <a:cxn ang="0">
                  <a:pos x="17" y="7"/>
                </a:cxn>
                <a:cxn ang="0">
                  <a:pos x="17" y="6"/>
                </a:cxn>
                <a:cxn ang="0">
                  <a:pos x="16" y="5"/>
                </a:cxn>
                <a:cxn ang="0">
                  <a:pos x="16" y="4"/>
                </a:cxn>
                <a:cxn ang="0">
                  <a:pos x="15" y="3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</a:cxnLst>
              <a:rect l="0" t="0" r="r" b="b"/>
              <a:pathLst>
                <a:path w="17" h="16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68" name="Freeform 124"/>
            <p:cNvSpPr>
              <a:spLocks/>
            </p:cNvSpPr>
            <p:nvPr/>
          </p:nvSpPr>
          <p:spPr bwMode="auto">
            <a:xfrm>
              <a:off x="4383" y="3851"/>
              <a:ext cx="17" cy="1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9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2" y="13"/>
                </a:cxn>
                <a:cxn ang="0">
                  <a:pos x="3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13" y="12"/>
                </a:cxn>
                <a:cxn ang="0">
                  <a:pos x="14" y="12"/>
                </a:cxn>
                <a:cxn ang="0">
                  <a:pos x="14" y="11"/>
                </a:cxn>
                <a:cxn ang="0">
                  <a:pos x="14" y="10"/>
                </a:cxn>
                <a:cxn ang="0">
                  <a:pos x="15" y="9"/>
                </a:cxn>
                <a:cxn ang="0">
                  <a:pos x="15" y="8"/>
                </a:cxn>
                <a:cxn ang="0">
                  <a:pos x="15" y="7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4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</a:cxnLst>
              <a:rect l="0" t="0" r="r" b="b"/>
              <a:pathLst>
                <a:path w="15" h="1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69" name="Freeform 125"/>
            <p:cNvSpPr>
              <a:spLocks/>
            </p:cNvSpPr>
            <p:nvPr/>
          </p:nvSpPr>
          <p:spPr bwMode="auto">
            <a:xfrm>
              <a:off x="3618" y="3874"/>
              <a:ext cx="17" cy="1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10"/>
                </a:cxn>
                <a:cxn ang="0">
                  <a:pos x="1" y="11"/>
                </a:cxn>
                <a:cxn ang="0">
                  <a:pos x="1" y="13"/>
                </a:cxn>
                <a:cxn ang="0">
                  <a:pos x="1" y="14"/>
                </a:cxn>
                <a:cxn ang="0">
                  <a:pos x="2" y="14"/>
                </a:cxn>
                <a:cxn ang="0">
                  <a:pos x="4" y="15"/>
                </a:cxn>
                <a:cxn ang="0">
                  <a:pos x="4" y="15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8" y="16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3" y="16"/>
                </a:cxn>
                <a:cxn ang="0">
                  <a:pos x="14" y="15"/>
                </a:cxn>
                <a:cxn ang="0">
                  <a:pos x="15" y="15"/>
                </a:cxn>
                <a:cxn ang="0">
                  <a:pos x="15" y="14"/>
                </a:cxn>
                <a:cxn ang="0">
                  <a:pos x="16" y="14"/>
                </a:cxn>
                <a:cxn ang="0">
                  <a:pos x="16" y="13"/>
                </a:cxn>
                <a:cxn ang="0">
                  <a:pos x="17" y="11"/>
                </a:cxn>
                <a:cxn ang="0">
                  <a:pos x="17" y="10"/>
                </a:cxn>
                <a:cxn ang="0">
                  <a:pos x="17" y="9"/>
                </a:cxn>
                <a:cxn ang="0">
                  <a:pos x="17" y="8"/>
                </a:cxn>
                <a:cxn ang="0">
                  <a:pos x="17" y="7"/>
                </a:cxn>
                <a:cxn ang="0">
                  <a:pos x="17" y="6"/>
                </a:cxn>
                <a:cxn ang="0">
                  <a:pos x="17" y="5"/>
                </a:cxn>
                <a:cxn ang="0">
                  <a:pos x="16" y="3"/>
                </a:cxn>
                <a:cxn ang="0">
                  <a:pos x="16" y="2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</a:cxnLst>
              <a:rect l="0" t="0" r="r" b="b"/>
              <a:pathLst>
                <a:path w="17" h="16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4" y="16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70" name="Freeform 126"/>
            <p:cNvSpPr>
              <a:spLocks/>
            </p:cNvSpPr>
            <p:nvPr/>
          </p:nvSpPr>
          <p:spPr bwMode="auto">
            <a:xfrm>
              <a:off x="3618" y="3874"/>
              <a:ext cx="17" cy="1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9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3" y="13"/>
                </a:cxn>
                <a:cxn ang="0">
                  <a:pos x="3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2" y="13"/>
                </a:cxn>
                <a:cxn ang="0">
                  <a:pos x="13" y="13"/>
                </a:cxn>
                <a:cxn ang="0">
                  <a:pos x="13" y="12"/>
                </a:cxn>
                <a:cxn ang="0">
                  <a:pos x="14" y="12"/>
                </a:cxn>
                <a:cxn ang="0">
                  <a:pos x="14" y="11"/>
                </a:cxn>
                <a:cxn ang="0">
                  <a:pos x="15" y="10"/>
                </a:cxn>
                <a:cxn ang="0">
                  <a:pos x="15" y="9"/>
                </a:cxn>
                <a:cxn ang="0">
                  <a:pos x="15" y="8"/>
                </a:cxn>
                <a:cxn ang="0">
                  <a:pos x="15" y="7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4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</a:cxnLst>
              <a:rect l="0" t="0" r="r" b="b"/>
              <a:pathLst>
                <a:path w="15" h="1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4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71" name="Freeform 127"/>
            <p:cNvSpPr>
              <a:spLocks/>
            </p:cNvSpPr>
            <p:nvPr/>
          </p:nvSpPr>
          <p:spPr bwMode="auto">
            <a:xfrm>
              <a:off x="3658" y="3874"/>
              <a:ext cx="18" cy="1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2" y="14"/>
                </a:cxn>
                <a:cxn ang="0">
                  <a:pos x="3" y="14"/>
                </a:cxn>
                <a:cxn ang="0">
                  <a:pos x="3" y="15"/>
                </a:cxn>
                <a:cxn ang="0">
                  <a:pos x="4" y="15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8" y="16"/>
                </a:cxn>
                <a:cxn ang="0">
                  <a:pos x="10" y="16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3" y="16"/>
                </a:cxn>
                <a:cxn ang="0">
                  <a:pos x="13" y="15"/>
                </a:cxn>
                <a:cxn ang="0">
                  <a:pos x="14" y="15"/>
                </a:cxn>
                <a:cxn ang="0">
                  <a:pos x="15" y="14"/>
                </a:cxn>
                <a:cxn ang="0">
                  <a:pos x="16" y="14"/>
                </a:cxn>
                <a:cxn ang="0">
                  <a:pos x="16" y="13"/>
                </a:cxn>
                <a:cxn ang="0">
                  <a:pos x="16" y="11"/>
                </a:cxn>
                <a:cxn ang="0">
                  <a:pos x="18" y="10"/>
                </a:cxn>
                <a:cxn ang="0">
                  <a:pos x="18" y="9"/>
                </a:cxn>
                <a:cxn ang="0">
                  <a:pos x="18" y="8"/>
                </a:cxn>
                <a:cxn ang="0">
                  <a:pos x="18" y="7"/>
                </a:cxn>
                <a:cxn ang="0">
                  <a:pos x="18" y="6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</a:cxnLst>
              <a:rect l="0" t="0" r="r" b="b"/>
              <a:pathLst>
                <a:path w="18" h="16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72" name="Freeform 128"/>
            <p:cNvSpPr>
              <a:spLocks/>
            </p:cNvSpPr>
            <p:nvPr/>
          </p:nvSpPr>
          <p:spPr bwMode="auto">
            <a:xfrm>
              <a:off x="3658" y="3874"/>
              <a:ext cx="18" cy="1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9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2" y="13"/>
                </a:cxn>
                <a:cxn ang="0">
                  <a:pos x="3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13" y="12"/>
                </a:cxn>
                <a:cxn ang="0">
                  <a:pos x="14" y="12"/>
                </a:cxn>
                <a:cxn ang="0">
                  <a:pos x="14" y="11"/>
                </a:cxn>
                <a:cxn ang="0">
                  <a:pos x="14" y="10"/>
                </a:cxn>
                <a:cxn ang="0">
                  <a:pos x="15" y="9"/>
                </a:cxn>
                <a:cxn ang="0">
                  <a:pos x="15" y="8"/>
                </a:cxn>
                <a:cxn ang="0">
                  <a:pos x="15" y="7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4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</a:cxnLst>
              <a:rect l="0" t="0" r="r" b="b"/>
              <a:pathLst>
                <a:path w="15" h="1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73" name="Freeform 129"/>
            <p:cNvSpPr>
              <a:spLocks/>
            </p:cNvSpPr>
            <p:nvPr/>
          </p:nvSpPr>
          <p:spPr bwMode="auto">
            <a:xfrm>
              <a:off x="3618" y="3623"/>
              <a:ext cx="17" cy="1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10"/>
                </a:cxn>
                <a:cxn ang="0">
                  <a:pos x="1" y="12"/>
                </a:cxn>
                <a:cxn ang="0">
                  <a:pos x="1" y="13"/>
                </a:cxn>
                <a:cxn ang="0">
                  <a:pos x="1" y="14"/>
                </a:cxn>
                <a:cxn ang="0">
                  <a:pos x="2" y="14"/>
                </a:cxn>
                <a:cxn ang="0">
                  <a:pos x="4" y="15"/>
                </a:cxn>
                <a:cxn ang="0">
                  <a:pos x="4" y="15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8" y="16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3" y="16"/>
                </a:cxn>
                <a:cxn ang="0">
                  <a:pos x="14" y="15"/>
                </a:cxn>
                <a:cxn ang="0">
                  <a:pos x="15" y="15"/>
                </a:cxn>
                <a:cxn ang="0">
                  <a:pos x="15" y="14"/>
                </a:cxn>
                <a:cxn ang="0">
                  <a:pos x="16" y="14"/>
                </a:cxn>
                <a:cxn ang="0">
                  <a:pos x="16" y="13"/>
                </a:cxn>
                <a:cxn ang="0">
                  <a:pos x="17" y="12"/>
                </a:cxn>
                <a:cxn ang="0">
                  <a:pos x="17" y="10"/>
                </a:cxn>
                <a:cxn ang="0">
                  <a:pos x="17" y="9"/>
                </a:cxn>
                <a:cxn ang="0">
                  <a:pos x="17" y="8"/>
                </a:cxn>
                <a:cxn ang="0">
                  <a:pos x="17" y="7"/>
                </a:cxn>
                <a:cxn ang="0">
                  <a:pos x="17" y="6"/>
                </a:cxn>
                <a:cxn ang="0">
                  <a:pos x="17" y="5"/>
                </a:cxn>
                <a:cxn ang="0">
                  <a:pos x="16" y="4"/>
                </a:cxn>
                <a:cxn ang="0">
                  <a:pos x="16" y="3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</a:cxnLst>
              <a:rect l="0" t="0" r="r" b="b"/>
              <a:pathLst>
                <a:path w="17" h="16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4" y="16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74" name="Freeform 130"/>
            <p:cNvSpPr>
              <a:spLocks/>
            </p:cNvSpPr>
            <p:nvPr/>
          </p:nvSpPr>
          <p:spPr bwMode="auto">
            <a:xfrm>
              <a:off x="3618" y="3623"/>
              <a:ext cx="17" cy="1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9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3" y="13"/>
                </a:cxn>
                <a:cxn ang="0">
                  <a:pos x="3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2" y="13"/>
                </a:cxn>
                <a:cxn ang="0">
                  <a:pos x="13" y="13"/>
                </a:cxn>
                <a:cxn ang="0">
                  <a:pos x="13" y="12"/>
                </a:cxn>
                <a:cxn ang="0">
                  <a:pos x="14" y="12"/>
                </a:cxn>
                <a:cxn ang="0">
                  <a:pos x="14" y="11"/>
                </a:cxn>
                <a:cxn ang="0">
                  <a:pos x="15" y="10"/>
                </a:cxn>
                <a:cxn ang="0">
                  <a:pos x="15" y="9"/>
                </a:cxn>
                <a:cxn ang="0">
                  <a:pos x="15" y="8"/>
                </a:cxn>
                <a:cxn ang="0">
                  <a:pos x="15" y="7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4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</a:cxnLst>
              <a:rect l="0" t="0" r="r" b="b"/>
              <a:pathLst>
                <a:path w="15" h="1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4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75" name="Freeform 131"/>
            <p:cNvSpPr>
              <a:spLocks/>
            </p:cNvSpPr>
            <p:nvPr/>
          </p:nvSpPr>
          <p:spPr bwMode="auto">
            <a:xfrm>
              <a:off x="3658" y="3623"/>
              <a:ext cx="18" cy="1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3"/>
                </a:cxn>
                <a:cxn ang="0">
                  <a:pos x="2" y="14"/>
                </a:cxn>
                <a:cxn ang="0">
                  <a:pos x="3" y="14"/>
                </a:cxn>
                <a:cxn ang="0">
                  <a:pos x="3" y="15"/>
                </a:cxn>
                <a:cxn ang="0">
                  <a:pos x="4" y="15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8" y="16"/>
                </a:cxn>
                <a:cxn ang="0">
                  <a:pos x="10" y="16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3" y="16"/>
                </a:cxn>
                <a:cxn ang="0">
                  <a:pos x="13" y="15"/>
                </a:cxn>
                <a:cxn ang="0">
                  <a:pos x="14" y="15"/>
                </a:cxn>
                <a:cxn ang="0">
                  <a:pos x="15" y="14"/>
                </a:cxn>
                <a:cxn ang="0">
                  <a:pos x="16" y="14"/>
                </a:cxn>
                <a:cxn ang="0">
                  <a:pos x="16" y="13"/>
                </a:cxn>
                <a:cxn ang="0">
                  <a:pos x="16" y="12"/>
                </a:cxn>
                <a:cxn ang="0">
                  <a:pos x="18" y="10"/>
                </a:cxn>
                <a:cxn ang="0">
                  <a:pos x="18" y="9"/>
                </a:cxn>
                <a:cxn ang="0">
                  <a:pos x="18" y="8"/>
                </a:cxn>
                <a:cxn ang="0">
                  <a:pos x="18" y="7"/>
                </a:cxn>
                <a:cxn ang="0">
                  <a:pos x="18" y="6"/>
                </a:cxn>
                <a:cxn ang="0">
                  <a:pos x="16" y="5"/>
                </a:cxn>
                <a:cxn ang="0">
                  <a:pos x="16" y="4"/>
                </a:cxn>
                <a:cxn ang="0">
                  <a:pos x="15" y="3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</a:cxnLst>
              <a:rect l="0" t="0" r="r" b="b"/>
              <a:pathLst>
                <a:path w="18" h="16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76" name="Freeform 132"/>
            <p:cNvSpPr>
              <a:spLocks/>
            </p:cNvSpPr>
            <p:nvPr/>
          </p:nvSpPr>
          <p:spPr bwMode="auto">
            <a:xfrm>
              <a:off x="3658" y="3623"/>
              <a:ext cx="18" cy="1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9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2" y="13"/>
                </a:cxn>
                <a:cxn ang="0">
                  <a:pos x="3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13" y="12"/>
                </a:cxn>
                <a:cxn ang="0">
                  <a:pos x="14" y="12"/>
                </a:cxn>
                <a:cxn ang="0">
                  <a:pos x="14" y="11"/>
                </a:cxn>
                <a:cxn ang="0">
                  <a:pos x="14" y="10"/>
                </a:cxn>
                <a:cxn ang="0">
                  <a:pos x="15" y="9"/>
                </a:cxn>
                <a:cxn ang="0">
                  <a:pos x="15" y="8"/>
                </a:cxn>
                <a:cxn ang="0">
                  <a:pos x="15" y="7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4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</a:cxnLst>
              <a:rect l="0" t="0" r="r" b="b"/>
              <a:pathLst>
                <a:path w="15" h="1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77" name="Freeform 133"/>
            <p:cNvSpPr>
              <a:spLocks/>
            </p:cNvSpPr>
            <p:nvPr/>
          </p:nvSpPr>
          <p:spPr bwMode="auto">
            <a:xfrm>
              <a:off x="2756" y="3623"/>
              <a:ext cx="17" cy="1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10"/>
                </a:cxn>
                <a:cxn ang="0">
                  <a:pos x="1" y="12"/>
                </a:cxn>
                <a:cxn ang="0">
                  <a:pos x="1" y="13"/>
                </a:cxn>
                <a:cxn ang="0">
                  <a:pos x="1" y="14"/>
                </a:cxn>
                <a:cxn ang="0">
                  <a:pos x="2" y="14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4" y="16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8" y="16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10" y="16"/>
                </a:cxn>
                <a:cxn ang="0">
                  <a:pos x="11" y="16"/>
                </a:cxn>
                <a:cxn ang="0">
                  <a:pos x="12" y="16"/>
                </a:cxn>
                <a:cxn ang="0">
                  <a:pos x="14" y="15"/>
                </a:cxn>
                <a:cxn ang="0">
                  <a:pos x="15" y="15"/>
                </a:cxn>
                <a:cxn ang="0">
                  <a:pos x="15" y="14"/>
                </a:cxn>
                <a:cxn ang="0">
                  <a:pos x="16" y="14"/>
                </a:cxn>
                <a:cxn ang="0">
                  <a:pos x="16" y="13"/>
                </a:cxn>
                <a:cxn ang="0">
                  <a:pos x="17" y="12"/>
                </a:cxn>
                <a:cxn ang="0">
                  <a:pos x="17" y="10"/>
                </a:cxn>
                <a:cxn ang="0">
                  <a:pos x="17" y="9"/>
                </a:cxn>
                <a:cxn ang="0">
                  <a:pos x="17" y="8"/>
                </a:cxn>
                <a:cxn ang="0">
                  <a:pos x="17" y="7"/>
                </a:cxn>
                <a:cxn ang="0">
                  <a:pos x="17" y="6"/>
                </a:cxn>
                <a:cxn ang="0">
                  <a:pos x="17" y="5"/>
                </a:cxn>
                <a:cxn ang="0">
                  <a:pos x="16" y="4"/>
                </a:cxn>
                <a:cxn ang="0">
                  <a:pos x="16" y="3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2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</a:cxnLst>
              <a:rect l="0" t="0" r="r" b="b"/>
              <a:pathLst>
                <a:path w="17" h="16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78" name="Freeform 134"/>
            <p:cNvSpPr>
              <a:spLocks/>
            </p:cNvSpPr>
            <p:nvPr/>
          </p:nvSpPr>
          <p:spPr bwMode="auto">
            <a:xfrm>
              <a:off x="2756" y="3623"/>
              <a:ext cx="17" cy="1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9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3" y="13"/>
                </a:cxn>
                <a:cxn ang="0">
                  <a:pos x="3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2" y="13"/>
                </a:cxn>
                <a:cxn ang="0">
                  <a:pos x="13" y="13"/>
                </a:cxn>
                <a:cxn ang="0">
                  <a:pos x="13" y="12"/>
                </a:cxn>
                <a:cxn ang="0">
                  <a:pos x="14" y="12"/>
                </a:cxn>
                <a:cxn ang="0">
                  <a:pos x="14" y="11"/>
                </a:cxn>
                <a:cxn ang="0">
                  <a:pos x="15" y="10"/>
                </a:cxn>
                <a:cxn ang="0">
                  <a:pos x="15" y="9"/>
                </a:cxn>
                <a:cxn ang="0">
                  <a:pos x="15" y="8"/>
                </a:cxn>
                <a:cxn ang="0">
                  <a:pos x="15" y="7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4" y="3"/>
                </a:cxn>
                <a:cxn ang="0">
                  <a:pos x="14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</a:cxnLst>
              <a:rect l="0" t="0" r="r" b="b"/>
              <a:pathLst>
                <a:path w="15" h="1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4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79" name="Freeform 135"/>
            <p:cNvSpPr>
              <a:spLocks/>
            </p:cNvSpPr>
            <p:nvPr/>
          </p:nvSpPr>
          <p:spPr bwMode="auto">
            <a:xfrm>
              <a:off x="2796" y="3623"/>
              <a:ext cx="17" cy="1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2" y="14"/>
                </a:cxn>
                <a:cxn ang="0">
                  <a:pos x="2" y="15"/>
                </a:cxn>
                <a:cxn ang="0">
                  <a:pos x="3" y="15"/>
                </a:cxn>
                <a:cxn ang="0">
                  <a:pos x="5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8" y="16"/>
                </a:cxn>
                <a:cxn ang="0">
                  <a:pos x="9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3" y="16"/>
                </a:cxn>
                <a:cxn ang="0">
                  <a:pos x="13" y="15"/>
                </a:cxn>
                <a:cxn ang="0">
                  <a:pos x="14" y="15"/>
                </a:cxn>
                <a:cxn ang="0">
                  <a:pos x="15" y="14"/>
                </a:cxn>
                <a:cxn ang="0">
                  <a:pos x="16" y="14"/>
                </a:cxn>
                <a:cxn ang="0">
                  <a:pos x="16" y="13"/>
                </a:cxn>
                <a:cxn ang="0">
                  <a:pos x="16" y="12"/>
                </a:cxn>
                <a:cxn ang="0">
                  <a:pos x="17" y="10"/>
                </a:cxn>
                <a:cxn ang="0">
                  <a:pos x="17" y="9"/>
                </a:cxn>
                <a:cxn ang="0">
                  <a:pos x="17" y="8"/>
                </a:cxn>
                <a:cxn ang="0">
                  <a:pos x="17" y="7"/>
                </a:cxn>
                <a:cxn ang="0">
                  <a:pos x="17" y="6"/>
                </a:cxn>
                <a:cxn ang="0">
                  <a:pos x="16" y="5"/>
                </a:cxn>
                <a:cxn ang="0">
                  <a:pos x="16" y="4"/>
                </a:cxn>
                <a:cxn ang="0">
                  <a:pos x="15" y="3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  <a:cxn ang="0">
                  <a:pos x="0" y="7"/>
                </a:cxn>
              </a:cxnLst>
              <a:rect l="0" t="0" r="r" b="b"/>
              <a:pathLst>
                <a:path w="17" h="16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tile tx="0" ty="0" sx="100000" sy="100000" flip="none" algn="tl"/>
            </a:blip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80" name="Freeform 136"/>
            <p:cNvSpPr>
              <a:spLocks/>
            </p:cNvSpPr>
            <p:nvPr/>
          </p:nvSpPr>
          <p:spPr bwMode="auto">
            <a:xfrm>
              <a:off x="2796" y="3623"/>
              <a:ext cx="17" cy="1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9"/>
                </a:cxn>
                <a:cxn ang="0">
                  <a:pos x="0" y="10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2"/>
                </a:cxn>
                <a:cxn ang="0">
                  <a:pos x="2" y="13"/>
                </a:cxn>
                <a:cxn ang="0">
                  <a:pos x="3" y="13"/>
                </a:cxn>
                <a:cxn ang="0">
                  <a:pos x="4" y="14"/>
                </a:cxn>
                <a:cxn ang="0">
                  <a:pos x="5" y="14"/>
                </a:cxn>
                <a:cxn ang="0">
                  <a:pos x="5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9" y="14"/>
                </a:cxn>
                <a:cxn ang="0">
                  <a:pos x="10" y="14"/>
                </a:cxn>
                <a:cxn ang="0">
                  <a:pos x="11" y="14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13" y="12"/>
                </a:cxn>
                <a:cxn ang="0">
                  <a:pos x="14" y="12"/>
                </a:cxn>
                <a:cxn ang="0">
                  <a:pos x="14" y="11"/>
                </a:cxn>
                <a:cxn ang="0">
                  <a:pos x="14" y="10"/>
                </a:cxn>
                <a:cxn ang="0">
                  <a:pos x="15" y="9"/>
                </a:cxn>
                <a:cxn ang="0">
                  <a:pos x="15" y="8"/>
                </a:cxn>
                <a:cxn ang="0">
                  <a:pos x="15" y="7"/>
                </a:cxn>
                <a:cxn ang="0">
                  <a:pos x="15" y="6"/>
                </a:cxn>
                <a:cxn ang="0">
                  <a:pos x="15" y="5"/>
                </a:cxn>
                <a:cxn ang="0">
                  <a:pos x="14" y="4"/>
                </a:cxn>
                <a:cxn ang="0">
                  <a:pos x="14" y="3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6"/>
                </a:cxn>
              </a:cxnLst>
              <a:rect l="0" t="0" r="r" b="b"/>
              <a:pathLst>
                <a:path w="15" h="14">
                  <a:moveTo>
                    <a:pt x="0" y="7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3481" name="Rectangle 137"/>
            <p:cNvSpPr>
              <a:spLocks noChangeArrowheads="1"/>
            </p:cNvSpPr>
            <p:nvPr/>
          </p:nvSpPr>
          <p:spPr bwMode="auto">
            <a:xfrm>
              <a:off x="2008" y="3380"/>
              <a:ext cx="13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4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_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82" name="Rectangle 138"/>
            <p:cNvSpPr>
              <a:spLocks noChangeArrowheads="1"/>
            </p:cNvSpPr>
            <p:nvPr/>
          </p:nvSpPr>
          <p:spPr bwMode="auto">
            <a:xfrm>
              <a:off x="2928" y="3369"/>
              <a:ext cx="13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4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_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83" name="Rectangle 139"/>
            <p:cNvSpPr>
              <a:spLocks noChangeArrowheads="1"/>
            </p:cNvSpPr>
            <p:nvPr/>
          </p:nvSpPr>
          <p:spPr bwMode="auto">
            <a:xfrm>
              <a:off x="3802" y="3346"/>
              <a:ext cx="13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4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_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3484" name="Rectangle 140"/>
            <p:cNvSpPr>
              <a:spLocks noChangeArrowheads="1"/>
            </p:cNvSpPr>
            <p:nvPr/>
          </p:nvSpPr>
          <p:spPr bwMode="auto">
            <a:xfrm>
              <a:off x="4492" y="3323"/>
              <a:ext cx="13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4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_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ChangeArrowheads="1"/>
          </p:cNvSpPr>
          <p:nvPr/>
        </p:nvSpPr>
        <p:spPr bwMode="auto">
          <a:xfrm>
            <a:off x="1682750" y="4654550"/>
            <a:ext cx="2730500" cy="1892300"/>
          </a:xfrm>
          <a:prstGeom prst="rect">
            <a:avLst/>
          </a:prstGeom>
          <a:solidFill>
            <a:schemeClr val="folHlink">
              <a:alpha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4371" name="Rectangle 3"/>
          <p:cNvSpPr>
            <a:spLocks noChangeArrowheads="1"/>
          </p:cNvSpPr>
          <p:nvPr/>
        </p:nvSpPr>
        <p:spPr bwMode="auto">
          <a:xfrm>
            <a:off x="844550" y="1382713"/>
            <a:ext cx="1206500" cy="1206500"/>
          </a:xfrm>
          <a:prstGeom prst="rect">
            <a:avLst/>
          </a:prstGeom>
          <a:solidFill>
            <a:schemeClr val="hlink">
              <a:alpha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4372" name="Rectangle 4"/>
          <p:cNvSpPr>
            <a:spLocks noChangeArrowheads="1"/>
          </p:cNvSpPr>
          <p:nvPr/>
        </p:nvSpPr>
        <p:spPr bwMode="auto">
          <a:xfrm>
            <a:off x="7092950" y="5545138"/>
            <a:ext cx="1206500" cy="1206500"/>
          </a:xfrm>
          <a:prstGeom prst="rect">
            <a:avLst/>
          </a:prstGeom>
          <a:solidFill>
            <a:srgbClr val="FFFF99">
              <a:alpha val="5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4373" name="Rectangle 5"/>
          <p:cNvSpPr>
            <a:spLocks noChangeArrowheads="1"/>
          </p:cNvSpPr>
          <p:nvPr/>
        </p:nvSpPr>
        <p:spPr bwMode="auto">
          <a:xfrm>
            <a:off x="7092950" y="4125913"/>
            <a:ext cx="1206500" cy="1206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4374" name="Rectangle 6"/>
          <p:cNvSpPr>
            <a:spLocks noChangeArrowheads="1"/>
          </p:cNvSpPr>
          <p:nvPr/>
        </p:nvSpPr>
        <p:spPr bwMode="auto">
          <a:xfrm>
            <a:off x="2444750" y="2782888"/>
            <a:ext cx="5854700" cy="1206500"/>
          </a:xfrm>
          <a:prstGeom prst="rect">
            <a:avLst/>
          </a:prstGeom>
          <a:solidFill>
            <a:srgbClr val="FFFF99">
              <a:alpha val="5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4375" name="Rectangle 7"/>
          <p:cNvSpPr>
            <a:spLocks noChangeArrowheads="1"/>
          </p:cNvSpPr>
          <p:nvPr/>
        </p:nvSpPr>
        <p:spPr bwMode="auto">
          <a:xfrm>
            <a:off x="2444750" y="1382713"/>
            <a:ext cx="5854700" cy="1206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4377" name="Rectangle 9"/>
          <p:cNvSpPr>
            <a:spLocks noChangeArrowheads="1"/>
          </p:cNvSpPr>
          <p:nvPr/>
        </p:nvSpPr>
        <p:spPr bwMode="auto">
          <a:xfrm>
            <a:off x="1203325" y="1325563"/>
            <a:ext cx="70945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H         C         N         O         F</a:t>
            </a:r>
          </a:p>
        </p:txBody>
      </p:sp>
      <p:sp>
        <p:nvSpPr>
          <p:cNvPr id="314378" name="Rectangle 10"/>
          <p:cNvSpPr>
            <a:spLocks noChangeArrowheads="1"/>
          </p:cNvSpPr>
          <p:nvPr/>
        </p:nvSpPr>
        <p:spPr bwMode="auto">
          <a:xfrm>
            <a:off x="974725" y="1935163"/>
            <a:ext cx="7232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2.2       2.5      3.0      3.5      4.0</a:t>
            </a:r>
          </a:p>
        </p:txBody>
      </p:sp>
      <p:sp>
        <p:nvSpPr>
          <p:cNvPr id="314379" name="Rectangle 11"/>
          <p:cNvSpPr>
            <a:spLocks noChangeArrowheads="1"/>
          </p:cNvSpPr>
          <p:nvPr/>
        </p:nvSpPr>
        <p:spPr bwMode="auto">
          <a:xfrm>
            <a:off x="2727325" y="2773363"/>
            <a:ext cx="5419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Si         P         S         Cl</a:t>
            </a:r>
          </a:p>
        </p:txBody>
      </p:sp>
      <p:sp>
        <p:nvSpPr>
          <p:cNvPr id="314380" name="Rectangle 12"/>
          <p:cNvSpPr>
            <a:spLocks noChangeArrowheads="1"/>
          </p:cNvSpPr>
          <p:nvPr/>
        </p:nvSpPr>
        <p:spPr bwMode="auto">
          <a:xfrm>
            <a:off x="2651125" y="3382963"/>
            <a:ext cx="55403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1.9      2.2      2.5      3.0</a:t>
            </a:r>
          </a:p>
        </p:txBody>
      </p:sp>
      <p:sp>
        <p:nvSpPr>
          <p:cNvPr id="314381" name="Rectangle 13"/>
          <p:cNvSpPr>
            <a:spLocks noChangeArrowheads="1"/>
          </p:cNvSpPr>
          <p:nvPr/>
        </p:nvSpPr>
        <p:spPr bwMode="auto">
          <a:xfrm>
            <a:off x="7299325" y="4144963"/>
            <a:ext cx="6286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Br</a:t>
            </a:r>
          </a:p>
        </p:txBody>
      </p:sp>
      <p:sp>
        <p:nvSpPr>
          <p:cNvPr id="314382" name="Rectangle 14"/>
          <p:cNvSpPr>
            <a:spLocks noChangeArrowheads="1"/>
          </p:cNvSpPr>
          <p:nvPr/>
        </p:nvSpPr>
        <p:spPr bwMode="auto">
          <a:xfrm>
            <a:off x="7223125" y="4678363"/>
            <a:ext cx="8874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2.8</a:t>
            </a:r>
          </a:p>
        </p:txBody>
      </p:sp>
      <p:sp>
        <p:nvSpPr>
          <p:cNvPr id="314383" name="Rectangle 15"/>
          <p:cNvSpPr>
            <a:spLocks noChangeArrowheads="1"/>
          </p:cNvSpPr>
          <p:nvPr/>
        </p:nvSpPr>
        <p:spPr bwMode="auto">
          <a:xfrm>
            <a:off x="7527925" y="5516563"/>
            <a:ext cx="2984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</a:p>
        </p:txBody>
      </p:sp>
      <p:sp>
        <p:nvSpPr>
          <p:cNvPr id="314384" name="Rectangle 16"/>
          <p:cNvSpPr>
            <a:spLocks noChangeArrowheads="1"/>
          </p:cNvSpPr>
          <p:nvPr/>
        </p:nvSpPr>
        <p:spPr bwMode="auto">
          <a:xfrm>
            <a:off x="7299325" y="6126163"/>
            <a:ext cx="8874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solidFill>
                  <a:srgbClr val="FF00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2.5</a:t>
            </a:r>
          </a:p>
        </p:txBody>
      </p:sp>
      <p:sp>
        <p:nvSpPr>
          <p:cNvPr id="314385" name="Line 17"/>
          <p:cNvSpPr>
            <a:spLocks noChangeShapeType="1"/>
          </p:cNvSpPr>
          <p:nvPr/>
        </p:nvSpPr>
        <p:spPr bwMode="auto">
          <a:xfrm>
            <a:off x="1828800" y="48768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314386" name="Line 18"/>
          <p:cNvSpPr>
            <a:spLocks noChangeShapeType="1"/>
          </p:cNvSpPr>
          <p:nvPr/>
        </p:nvSpPr>
        <p:spPr bwMode="auto">
          <a:xfrm flipV="1">
            <a:off x="4114800" y="5181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314387" name="Rectangle 19"/>
          <p:cNvSpPr>
            <a:spLocks noChangeArrowheads="1"/>
          </p:cNvSpPr>
          <p:nvPr/>
        </p:nvSpPr>
        <p:spPr bwMode="auto">
          <a:xfrm>
            <a:off x="2270125" y="5165725"/>
            <a:ext cx="1558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aumenta</a:t>
            </a:r>
          </a:p>
        </p:txBody>
      </p:sp>
      <p:sp>
        <p:nvSpPr>
          <p:cNvPr id="314388" name="Rectangle 20"/>
          <p:cNvSpPr>
            <a:spLocks noChangeArrowheads="1"/>
          </p:cNvSpPr>
          <p:nvPr/>
        </p:nvSpPr>
        <p:spPr bwMode="auto">
          <a:xfrm>
            <a:off x="1660525" y="6202363"/>
            <a:ext cx="2292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Tabela periódica</a:t>
            </a:r>
          </a:p>
        </p:txBody>
      </p:sp>
      <p:sp>
        <p:nvSpPr>
          <p:cNvPr id="314389" name="Rectangle 21"/>
          <p:cNvSpPr>
            <a:spLocks noChangeArrowheads="1"/>
          </p:cNvSpPr>
          <p:nvPr/>
        </p:nvSpPr>
        <p:spPr bwMode="auto">
          <a:xfrm>
            <a:off x="3965575" y="4719638"/>
            <a:ext cx="3571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</a:p>
        </p:txBody>
      </p:sp>
      <p:sp>
        <p:nvSpPr>
          <p:cNvPr id="314391" name="Rectangle 23"/>
          <p:cNvSpPr>
            <a:spLocks noChangeArrowheads="1"/>
          </p:cNvSpPr>
          <p:nvPr/>
        </p:nvSpPr>
        <p:spPr bwMode="auto">
          <a:xfrm>
            <a:off x="0" y="549275"/>
            <a:ext cx="3700950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Eletronegatividade</a:t>
            </a:r>
            <a:endParaRPr lang="en-US" sz="3600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2346" t="14617" r="3852" b="16635"/>
          <a:stretch>
            <a:fillRect/>
          </a:stretch>
        </p:blipFill>
        <p:spPr bwMode="auto">
          <a:xfrm>
            <a:off x="2838397" y="2798285"/>
            <a:ext cx="3467205" cy="3401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aixaDeTexto 8"/>
          <p:cNvSpPr txBox="1"/>
          <p:nvPr/>
        </p:nvSpPr>
        <p:spPr>
          <a:xfrm>
            <a:off x="188912" y="1629615"/>
            <a:ext cx="87661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400" b="1" i="1" dirty="0" smtClean="0">
                <a:solidFill>
                  <a:srgbClr val="003300"/>
                </a:solidFill>
                <a:latin typeface="+mj-lt"/>
              </a:rPr>
              <a:t>ÁCIDOS E BASES</a:t>
            </a:r>
            <a:endParaRPr lang="pt-BR" sz="4400" b="1" i="1" baseline="-25000" dirty="0" smtClean="0">
              <a:solidFill>
                <a:srgbClr val="003300"/>
              </a:solidFill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7" name="Rectangle 5"/>
          <p:cNvSpPr>
            <a:spLocks noChangeArrowheads="1"/>
          </p:cNvSpPr>
          <p:nvPr/>
        </p:nvSpPr>
        <p:spPr bwMode="auto">
          <a:xfrm>
            <a:off x="179388" y="1196975"/>
            <a:ext cx="6602448" cy="120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Comparando dois ácidos do mesmo grupo:</a:t>
            </a:r>
          </a:p>
          <a:p>
            <a:pPr eaLnBrk="0" hangingPunct="0"/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-Carga negativa no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maior átomo</a:t>
            </a:r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da base conjugada</a:t>
            </a:r>
          </a:p>
          <a:p>
            <a:pPr eaLnBrk="0" hangingPunct="0"/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leva a um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 mais forte</a:t>
            </a:r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.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15407" name="Rectangle 15"/>
          <p:cNvSpPr>
            <a:spLocks noChangeArrowheads="1"/>
          </p:cNvSpPr>
          <p:nvPr/>
        </p:nvSpPr>
        <p:spPr bwMode="auto">
          <a:xfrm>
            <a:off x="0" y="549275"/>
            <a:ext cx="4230902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Tamanho dos Átomos</a:t>
            </a:r>
          </a:p>
        </p:txBody>
      </p:sp>
      <p:pic>
        <p:nvPicPr>
          <p:cNvPr id="315415" name="Picture 2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13038" y="5507038"/>
            <a:ext cx="5819775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5416" name="Rectangle 24"/>
          <p:cNvSpPr>
            <a:spLocks noChangeArrowheads="1"/>
          </p:cNvSpPr>
          <p:nvPr/>
        </p:nvSpPr>
        <p:spPr bwMode="auto">
          <a:xfrm>
            <a:off x="0" y="2781300"/>
            <a:ext cx="194752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Eletronegatividade</a:t>
            </a:r>
          </a:p>
        </p:txBody>
      </p:sp>
      <p:grpSp>
        <p:nvGrpSpPr>
          <p:cNvPr id="2" name="Group 26"/>
          <p:cNvGrpSpPr>
            <a:grpSpLocks noChangeAspect="1"/>
          </p:cNvGrpSpPr>
          <p:nvPr/>
        </p:nvGrpSpPr>
        <p:grpSpPr bwMode="auto">
          <a:xfrm>
            <a:off x="2771775" y="4222750"/>
            <a:ext cx="5562600" cy="454025"/>
            <a:chOff x="1519" y="2251"/>
            <a:chExt cx="3504" cy="286"/>
          </a:xfrm>
        </p:grpSpPr>
        <p:sp>
          <p:nvSpPr>
            <p:cNvPr id="315417" name="AutoShape 25"/>
            <p:cNvSpPr>
              <a:spLocks noChangeAspect="1" noChangeArrowheads="1" noTextEdit="1"/>
            </p:cNvSpPr>
            <p:nvPr/>
          </p:nvSpPr>
          <p:spPr bwMode="auto">
            <a:xfrm>
              <a:off x="1519" y="2251"/>
              <a:ext cx="3504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pic>
          <p:nvPicPr>
            <p:cNvPr id="315419" name="Picture 2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19" y="2251"/>
              <a:ext cx="3511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 noChangeAspect="1"/>
          </p:cNvGrpSpPr>
          <p:nvPr/>
        </p:nvGrpSpPr>
        <p:grpSpPr bwMode="auto">
          <a:xfrm>
            <a:off x="2628900" y="2708275"/>
            <a:ext cx="5691188" cy="465138"/>
            <a:chOff x="1429" y="1706"/>
            <a:chExt cx="3585" cy="293"/>
          </a:xfrm>
        </p:grpSpPr>
        <p:sp>
          <p:nvSpPr>
            <p:cNvPr id="315420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429" y="1706"/>
              <a:ext cx="3585" cy="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pic>
          <p:nvPicPr>
            <p:cNvPr id="315422" name="Picture 30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429" y="1706"/>
              <a:ext cx="3592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5423" name="Rectangle 31"/>
          <p:cNvSpPr>
            <a:spLocks noChangeArrowheads="1"/>
          </p:cNvSpPr>
          <p:nvPr/>
        </p:nvSpPr>
        <p:spPr bwMode="auto">
          <a:xfrm>
            <a:off x="0" y="4294188"/>
            <a:ext cx="211224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Estabilidade Relativa</a:t>
            </a:r>
          </a:p>
        </p:txBody>
      </p:sp>
      <p:sp>
        <p:nvSpPr>
          <p:cNvPr id="315424" name="Rectangle 32"/>
          <p:cNvSpPr>
            <a:spLocks noChangeArrowheads="1"/>
          </p:cNvSpPr>
          <p:nvPr/>
        </p:nvSpPr>
        <p:spPr bwMode="auto">
          <a:xfrm>
            <a:off x="0" y="5516563"/>
            <a:ext cx="158799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Acidez Relativa</a:t>
            </a:r>
          </a:p>
        </p:txBody>
      </p:sp>
      <p:sp>
        <p:nvSpPr>
          <p:cNvPr id="315425" name="Rectangle 33"/>
          <p:cNvSpPr>
            <a:spLocks noChangeArrowheads="1"/>
          </p:cNvSpPr>
          <p:nvPr/>
        </p:nvSpPr>
        <p:spPr bwMode="auto">
          <a:xfrm>
            <a:off x="3779838" y="2781300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5426" name="Rectangle 34"/>
          <p:cNvSpPr>
            <a:spLocks noChangeArrowheads="1"/>
          </p:cNvSpPr>
          <p:nvPr/>
        </p:nvSpPr>
        <p:spPr bwMode="auto">
          <a:xfrm>
            <a:off x="5580063" y="2781300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5427" name="Rectangle 35"/>
          <p:cNvSpPr>
            <a:spLocks noChangeArrowheads="1"/>
          </p:cNvSpPr>
          <p:nvPr/>
        </p:nvSpPr>
        <p:spPr bwMode="auto">
          <a:xfrm>
            <a:off x="7164388" y="2852738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5428" name="Rectangle 36"/>
          <p:cNvSpPr>
            <a:spLocks noChangeArrowheads="1"/>
          </p:cNvSpPr>
          <p:nvPr/>
        </p:nvSpPr>
        <p:spPr bwMode="auto">
          <a:xfrm>
            <a:off x="3779838" y="4294188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5429" name="Rectangle 37"/>
          <p:cNvSpPr>
            <a:spLocks noChangeArrowheads="1"/>
          </p:cNvSpPr>
          <p:nvPr/>
        </p:nvSpPr>
        <p:spPr bwMode="auto">
          <a:xfrm>
            <a:off x="5580063" y="4294188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5430" name="Rectangle 38"/>
          <p:cNvSpPr>
            <a:spLocks noChangeArrowheads="1"/>
          </p:cNvSpPr>
          <p:nvPr/>
        </p:nvSpPr>
        <p:spPr bwMode="auto">
          <a:xfrm>
            <a:off x="7235825" y="4294188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5431" name="Rectangle 39"/>
          <p:cNvSpPr>
            <a:spLocks noChangeArrowheads="1"/>
          </p:cNvSpPr>
          <p:nvPr/>
        </p:nvSpPr>
        <p:spPr bwMode="auto">
          <a:xfrm>
            <a:off x="3708400" y="5516563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5432" name="Rectangle 40"/>
          <p:cNvSpPr>
            <a:spLocks noChangeArrowheads="1"/>
          </p:cNvSpPr>
          <p:nvPr/>
        </p:nvSpPr>
        <p:spPr bwMode="auto">
          <a:xfrm>
            <a:off x="5580063" y="5589588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5433" name="Rectangle 41"/>
          <p:cNvSpPr>
            <a:spLocks noChangeArrowheads="1"/>
          </p:cNvSpPr>
          <p:nvPr/>
        </p:nvSpPr>
        <p:spPr bwMode="auto">
          <a:xfrm>
            <a:off x="7308850" y="5589588"/>
            <a:ext cx="358775" cy="32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5434" name="AutoShape 42"/>
          <p:cNvSpPr>
            <a:spLocks noChangeArrowheads="1"/>
          </p:cNvSpPr>
          <p:nvPr/>
        </p:nvSpPr>
        <p:spPr bwMode="auto">
          <a:xfrm>
            <a:off x="8027988" y="3429000"/>
            <a:ext cx="1116012" cy="360363"/>
          </a:xfrm>
          <a:prstGeom prst="wedgeRectCallout">
            <a:avLst>
              <a:gd name="adj1" fmla="val -38764"/>
              <a:gd name="adj2" fmla="val -114759"/>
            </a:avLst>
          </a:prstGeom>
          <a:solidFill>
            <a:srgbClr val="FF00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pt-BR" sz="1800" b="1">
                <a:effectLst/>
                <a:latin typeface="+mj-lt"/>
              </a:rPr>
              <a:t>maior</a:t>
            </a:r>
            <a:endParaRPr lang="en-US" sz="1800" b="1">
              <a:effectLst/>
              <a:latin typeface="+mj-lt"/>
            </a:endParaRPr>
          </a:p>
        </p:txBody>
      </p:sp>
      <p:sp>
        <p:nvSpPr>
          <p:cNvPr id="315435" name="AutoShape 43"/>
          <p:cNvSpPr>
            <a:spLocks noChangeArrowheads="1"/>
          </p:cNvSpPr>
          <p:nvPr/>
        </p:nvSpPr>
        <p:spPr bwMode="auto">
          <a:xfrm>
            <a:off x="7885113" y="4868863"/>
            <a:ext cx="1258887" cy="360362"/>
          </a:xfrm>
          <a:prstGeom prst="wedgeRectCallout">
            <a:avLst>
              <a:gd name="adj1" fmla="val -39028"/>
              <a:gd name="adj2" fmla="val -98458"/>
            </a:avLst>
          </a:prstGeom>
          <a:solidFill>
            <a:srgbClr val="FF0000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pt-BR" sz="1800" b="1">
                <a:effectLst/>
                <a:latin typeface="+mj-lt"/>
              </a:rPr>
              <a:t>Por quê</a:t>
            </a:r>
            <a:r>
              <a:rPr lang="en-US" sz="1800" b="1">
                <a:effectLst/>
                <a:latin typeface="+mj-lt"/>
              </a:rPr>
              <a:t>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5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15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5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5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15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15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15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15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15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5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423" grpId="0"/>
      <p:bldP spid="315424" grpId="0"/>
      <p:bldP spid="315425" grpId="0" animBg="1"/>
      <p:bldP spid="315426" grpId="0" animBg="1"/>
      <p:bldP spid="315427" grpId="0" animBg="1"/>
      <p:bldP spid="315428" grpId="0" animBg="1"/>
      <p:bldP spid="315429" grpId="0" animBg="1"/>
      <p:bldP spid="315430" grpId="0" animBg="1"/>
      <p:bldP spid="315431" grpId="0" animBg="1"/>
      <p:bldP spid="315432" grpId="0" animBg="1"/>
      <p:bldP spid="3154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ChangeArrowheads="1"/>
          </p:cNvSpPr>
          <p:nvPr/>
        </p:nvSpPr>
        <p:spPr bwMode="auto">
          <a:xfrm>
            <a:off x="179388" y="1196975"/>
            <a:ext cx="6602448" cy="120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Comparando dois ácidos do mesmo grupo:</a:t>
            </a:r>
          </a:p>
          <a:p>
            <a:pPr eaLnBrk="0" hangingPunct="0"/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-Carga negativa no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maior átomo</a:t>
            </a:r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da base conjugada</a:t>
            </a:r>
          </a:p>
          <a:p>
            <a:pPr eaLnBrk="0" hangingPunct="0"/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leva a um </a:t>
            </a:r>
            <a:r>
              <a:rPr lang="pt-BR" sz="24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 mais forte</a:t>
            </a:r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.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75811" name="Rectangle 3"/>
          <p:cNvSpPr>
            <a:spLocks noChangeArrowheads="1"/>
          </p:cNvSpPr>
          <p:nvPr/>
        </p:nvSpPr>
        <p:spPr bwMode="auto">
          <a:xfrm>
            <a:off x="0" y="549275"/>
            <a:ext cx="4230902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Tamanho dos Átomos</a:t>
            </a:r>
          </a:p>
        </p:txBody>
      </p:sp>
      <p:pic>
        <p:nvPicPr>
          <p:cNvPr id="375812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775" b="27675"/>
          <a:stretch>
            <a:fillRect/>
          </a:stretch>
        </p:blipFill>
        <p:spPr bwMode="auto">
          <a:xfrm>
            <a:off x="50800" y="2349500"/>
            <a:ext cx="9040813" cy="2952750"/>
          </a:xfrm>
          <a:prstGeom prst="rect">
            <a:avLst/>
          </a:prstGeom>
          <a:noFill/>
        </p:spPr>
      </p:pic>
      <p:sp>
        <p:nvSpPr>
          <p:cNvPr id="375813" name="Text Box 5"/>
          <p:cNvSpPr txBox="1">
            <a:spLocks noChangeArrowheads="1"/>
          </p:cNvSpPr>
          <p:nvPr/>
        </p:nvSpPr>
        <p:spPr bwMode="auto">
          <a:xfrm>
            <a:off x="6567488" y="4797425"/>
            <a:ext cx="3129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&lt;</a:t>
            </a:r>
            <a:endParaRPr lang="en-US" sz="200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75814" name="Text Box 6"/>
          <p:cNvSpPr txBox="1">
            <a:spLocks noChangeArrowheads="1"/>
          </p:cNvSpPr>
          <p:nvPr/>
        </p:nvSpPr>
        <p:spPr bwMode="auto">
          <a:xfrm>
            <a:off x="4203700" y="4806950"/>
            <a:ext cx="3129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&lt;</a:t>
            </a:r>
            <a:endParaRPr lang="en-US" sz="200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75815" name="Text Box 7"/>
          <p:cNvSpPr txBox="1">
            <a:spLocks noChangeArrowheads="1"/>
          </p:cNvSpPr>
          <p:nvPr/>
        </p:nvSpPr>
        <p:spPr bwMode="auto">
          <a:xfrm>
            <a:off x="1835150" y="4806950"/>
            <a:ext cx="3129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&lt;</a:t>
            </a:r>
            <a:endParaRPr lang="en-US" sz="200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75816" name="Rectangle 8"/>
          <p:cNvSpPr>
            <a:spLocks noChangeArrowheads="1"/>
          </p:cNvSpPr>
          <p:nvPr/>
        </p:nvSpPr>
        <p:spPr bwMode="auto">
          <a:xfrm>
            <a:off x="250825" y="5445125"/>
            <a:ext cx="856932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Menor a densidade eletr</a:t>
            </a:r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ônica, mais estável é a base conjugada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3" grpId="0"/>
      <p:bldP spid="375814" grpId="0"/>
      <p:bldP spid="3758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ChangeArrowheads="1"/>
          </p:cNvSpPr>
          <p:nvPr/>
        </p:nvSpPr>
        <p:spPr bwMode="auto">
          <a:xfrm>
            <a:off x="234950" y="1306513"/>
            <a:ext cx="2392363" cy="749300"/>
          </a:xfrm>
          <a:prstGeom prst="rect">
            <a:avLst/>
          </a:prstGeom>
          <a:solidFill>
            <a:srgbClr val="FF0000">
              <a:alpha val="5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6421" name="Line 5"/>
          <p:cNvSpPr>
            <a:spLocks noChangeShapeType="1"/>
          </p:cNvSpPr>
          <p:nvPr/>
        </p:nvSpPr>
        <p:spPr bwMode="auto">
          <a:xfrm>
            <a:off x="5867400" y="2165350"/>
            <a:ext cx="0" cy="3495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6422" name="Line 6"/>
          <p:cNvSpPr>
            <a:spLocks noChangeShapeType="1"/>
          </p:cNvSpPr>
          <p:nvPr/>
        </p:nvSpPr>
        <p:spPr bwMode="auto">
          <a:xfrm>
            <a:off x="3048000" y="2165350"/>
            <a:ext cx="11113" cy="3495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6423" name="Line 7"/>
          <p:cNvSpPr>
            <a:spLocks noChangeShapeType="1"/>
          </p:cNvSpPr>
          <p:nvPr/>
        </p:nvSpPr>
        <p:spPr bwMode="auto">
          <a:xfrm>
            <a:off x="609600" y="2176463"/>
            <a:ext cx="7543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6424" name="Rectangle 8"/>
          <p:cNvSpPr>
            <a:spLocks noChangeArrowheads="1"/>
          </p:cNvSpPr>
          <p:nvPr/>
        </p:nvSpPr>
        <p:spPr bwMode="auto">
          <a:xfrm>
            <a:off x="288925" y="1284288"/>
            <a:ext cx="1929439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Tamanho do </a:t>
            </a:r>
          </a:p>
          <a:p>
            <a:pPr eaLnBrk="0" hangingPunct="0"/>
            <a:r>
              <a:rPr lang="pt-BR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átomo crescente</a:t>
            </a:r>
            <a:endParaRPr lang="en-US" sz="20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16425" name="Line 9"/>
          <p:cNvSpPr>
            <a:spLocks noChangeShapeType="1"/>
          </p:cNvSpPr>
          <p:nvPr/>
        </p:nvSpPr>
        <p:spPr bwMode="auto">
          <a:xfrm>
            <a:off x="457200" y="2062163"/>
            <a:ext cx="11113" cy="3327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6426" name="Rectangle 10"/>
          <p:cNvSpPr>
            <a:spLocks noChangeArrowheads="1"/>
          </p:cNvSpPr>
          <p:nvPr/>
        </p:nvSpPr>
        <p:spPr bwMode="auto">
          <a:xfrm>
            <a:off x="3348038" y="1703388"/>
            <a:ext cx="201914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Valores de pKa</a:t>
            </a:r>
          </a:p>
        </p:txBody>
      </p:sp>
      <p:sp>
        <p:nvSpPr>
          <p:cNvPr id="316427" name="Rectangle 11"/>
          <p:cNvSpPr>
            <a:spLocks noChangeArrowheads="1"/>
          </p:cNvSpPr>
          <p:nvPr/>
        </p:nvSpPr>
        <p:spPr bwMode="auto">
          <a:xfrm>
            <a:off x="1812925" y="2674938"/>
            <a:ext cx="57387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3.5</a:t>
            </a:r>
          </a:p>
        </p:txBody>
      </p:sp>
      <p:sp>
        <p:nvSpPr>
          <p:cNvPr id="316428" name="Rectangle 12"/>
          <p:cNvSpPr>
            <a:spLocks noChangeArrowheads="1"/>
          </p:cNvSpPr>
          <p:nvPr/>
        </p:nvSpPr>
        <p:spPr bwMode="auto">
          <a:xfrm>
            <a:off x="1812925" y="3436938"/>
            <a:ext cx="43601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-7</a:t>
            </a:r>
          </a:p>
        </p:txBody>
      </p:sp>
      <p:sp>
        <p:nvSpPr>
          <p:cNvPr id="316429" name="Rectangle 13"/>
          <p:cNvSpPr>
            <a:spLocks noChangeArrowheads="1"/>
          </p:cNvSpPr>
          <p:nvPr/>
        </p:nvSpPr>
        <p:spPr bwMode="auto">
          <a:xfrm>
            <a:off x="1812925" y="4217988"/>
            <a:ext cx="43601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-9</a:t>
            </a:r>
          </a:p>
        </p:txBody>
      </p:sp>
      <p:sp>
        <p:nvSpPr>
          <p:cNvPr id="316430" name="Rectangle 14"/>
          <p:cNvSpPr>
            <a:spLocks noChangeArrowheads="1"/>
          </p:cNvSpPr>
          <p:nvPr/>
        </p:nvSpPr>
        <p:spPr bwMode="auto">
          <a:xfrm>
            <a:off x="1793875" y="4979988"/>
            <a:ext cx="59150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-10</a:t>
            </a:r>
          </a:p>
        </p:txBody>
      </p:sp>
      <p:sp>
        <p:nvSpPr>
          <p:cNvPr id="316431" name="Rectangle 15"/>
          <p:cNvSpPr>
            <a:spLocks noChangeArrowheads="1"/>
          </p:cNvSpPr>
          <p:nvPr/>
        </p:nvSpPr>
        <p:spPr bwMode="auto">
          <a:xfrm>
            <a:off x="4479925" y="2674938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16</a:t>
            </a:r>
          </a:p>
        </p:txBody>
      </p:sp>
      <p:sp>
        <p:nvSpPr>
          <p:cNvPr id="316432" name="Rectangle 16"/>
          <p:cNvSpPr>
            <a:spLocks noChangeArrowheads="1"/>
          </p:cNvSpPr>
          <p:nvPr/>
        </p:nvSpPr>
        <p:spPr bwMode="auto">
          <a:xfrm>
            <a:off x="4479925" y="3436938"/>
            <a:ext cx="47929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7</a:t>
            </a:r>
          </a:p>
        </p:txBody>
      </p:sp>
      <p:sp>
        <p:nvSpPr>
          <p:cNvPr id="316433" name="Rectangle 17"/>
          <p:cNvSpPr>
            <a:spLocks noChangeArrowheads="1"/>
          </p:cNvSpPr>
          <p:nvPr/>
        </p:nvSpPr>
        <p:spPr bwMode="auto">
          <a:xfrm>
            <a:off x="4479925" y="4217988"/>
            <a:ext cx="47929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4</a:t>
            </a:r>
          </a:p>
        </p:txBody>
      </p:sp>
      <p:sp>
        <p:nvSpPr>
          <p:cNvPr id="316434" name="Rectangle 18"/>
          <p:cNvSpPr>
            <a:spLocks noChangeArrowheads="1"/>
          </p:cNvSpPr>
          <p:nvPr/>
        </p:nvSpPr>
        <p:spPr bwMode="auto">
          <a:xfrm>
            <a:off x="4403725" y="4979988"/>
            <a:ext cx="54822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 3</a:t>
            </a:r>
          </a:p>
        </p:txBody>
      </p:sp>
      <p:sp>
        <p:nvSpPr>
          <p:cNvPr id="316435" name="Rectangle 19"/>
          <p:cNvSpPr>
            <a:spLocks noChangeArrowheads="1"/>
          </p:cNvSpPr>
          <p:nvPr/>
        </p:nvSpPr>
        <p:spPr bwMode="auto">
          <a:xfrm>
            <a:off x="8118475" y="2674938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5</a:t>
            </a:r>
          </a:p>
        </p:txBody>
      </p:sp>
      <p:sp>
        <p:nvSpPr>
          <p:cNvPr id="316437" name="Oval 21"/>
          <p:cNvSpPr>
            <a:spLocks noChangeArrowheads="1"/>
          </p:cNvSpPr>
          <p:nvPr/>
        </p:nvSpPr>
        <p:spPr bwMode="auto">
          <a:xfrm>
            <a:off x="1377950" y="5778500"/>
            <a:ext cx="673100" cy="673100"/>
          </a:xfrm>
          <a:prstGeom prst="ellipse">
            <a:avLst/>
          </a:prstGeom>
          <a:solidFill>
            <a:srgbClr val="FF0000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6438" name="Rectangle 22"/>
          <p:cNvSpPr>
            <a:spLocks noChangeArrowheads="1"/>
          </p:cNvSpPr>
          <p:nvPr/>
        </p:nvSpPr>
        <p:spPr bwMode="auto">
          <a:xfrm>
            <a:off x="1527175" y="5908675"/>
            <a:ext cx="327013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</a:t>
            </a:r>
          </a:p>
        </p:txBody>
      </p:sp>
      <p:sp>
        <p:nvSpPr>
          <p:cNvPr id="316439" name="Rectangle 23"/>
          <p:cNvSpPr>
            <a:spLocks noChangeArrowheads="1"/>
          </p:cNvSpPr>
          <p:nvPr/>
        </p:nvSpPr>
        <p:spPr bwMode="auto">
          <a:xfrm>
            <a:off x="1736725" y="5694363"/>
            <a:ext cx="327013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  <p:sp>
        <p:nvSpPr>
          <p:cNvPr id="316441" name="Oval 25"/>
          <p:cNvSpPr>
            <a:spLocks noChangeArrowheads="1"/>
          </p:cNvSpPr>
          <p:nvPr/>
        </p:nvSpPr>
        <p:spPr bwMode="auto">
          <a:xfrm>
            <a:off x="2901950" y="5702300"/>
            <a:ext cx="901700" cy="825500"/>
          </a:xfrm>
          <a:prstGeom prst="ellipse">
            <a:avLst/>
          </a:prstGeom>
          <a:solidFill>
            <a:srgbClr val="FF0000">
              <a:alpha val="70000"/>
            </a:srgbClr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6442" name="Rectangle 26"/>
          <p:cNvSpPr>
            <a:spLocks noChangeArrowheads="1"/>
          </p:cNvSpPr>
          <p:nvPr/>
        </p:nvSpPr>
        <p:spPr bwMode="auto">
          <a:xfrm>
            <a:off x="3108325" y="5908675"/>
            <a:ext cx="41998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Cl</a:t>
            </a:r>
          </a:p>
        </p:txBody>
      </p:sp>
      <p:sp>
        <p:nvSpPr>
          <p:cNvPr id="316443" name="Rectangle 27"/>
          <p:cNvSpPr>
            <a:spLocks noChangeArrowheads="1"/>
          </p:cNvSpPr>
          <p:nvPr/>
        </p:nvSpPr>
        <p:spPr bwMode="auto">
          <a:xfrm>
            <a:off x="3413125" y="5694363"/>
            <a:ext cx="327013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  <p:sp>
        <p:nvSpPr>
          <p:cNvPr id="316445" name="Oval 29"/>
          <p:cNvSpPr>
            <a:spLocks noChangeArrowheads="1"/>
          </p:cNvSpPr>
          <p:nvPr/>
        </p:nvSpPr>
        <p:spPr bwMode="auto">
          <a:xfrm>
            <a:off x="4654550" y="5626100"/>
            <a:ext cx="1054100" cy="977900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6446" name="Rectangle 30"/>
          <p:cNvSpPr>
            <a:spLocks noChangeArrowheads="1"/>
          </p:cNvSpPr>
          <p:nvPr/>
        </p:nvSpPr>
        <p:spPr bwMode="auto">
          <a:xfrm>
            <a:off x="4918075" y="5908675"/>
            <a:ext cx="46006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Br</a:t>
            </a:r>
          </a:p>
        </p:txBody>
      </p:sp>
      <p:sp>
        <p:nvSpPr>
          <p:cNvPr id="316447" name="Rectangle 31"/>
          <p:cNvSpPr>
            <a:spLocks noChangeArrowheads="1"/>
          </p:cNvSpPr>
          <p:nvPr/>
        </p:nvSpPr>
        <p:spPr bwMode="auto">
          <a:xfrm>
            <a:off x="5280025" y="5694363"/>
            <a:ext cx="327013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  <p:sp>
        <p:nvSpPr>
          <p:cNvPr id="316449" name="Oval 33"/>
          <p:cNvSpPr>
            <a:spLocks noChangeArrowheads="1"/>
          </p:cNvSpPr>
          <p:nvPr/>
        </p:nvSpPr>
        <p:spPr bwMode="auto">
          <a:xfrm>
            <a:off x="6559550" y="5397500"/>
            <a:ext cx="1435100" cy="1282700"/>
          </a:xfrm>
          <a:prstGeom prst="ellipse">
            <a:avLst/>
          </a:prstGeom>
          <a:solidFill>
            <a:srgbClr val="FF0000">
              <a:alpha val="30000"/>
            </a:srgbClr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6450" name="Rectangle 34"/>
          <p:cNvSpPr>
            <a:spLocks noChangeArrowheads="1"/>
          </p:cNvSpPr>
          <p:nvPr/>
        </p:nvSpPr>
        <p:spPr bwMode="auto">
          <a:xfrm>
            <a:off x="7127875" y="5813425"/>
            <a:ext cx="26289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</a:t>
            </a:r>
          </a:p>
        </p:txBody>
      </p:sp>
      <p:sp>
        <p:nvSpPr>
          <p:cNvPr id="316451" name="Rectangle 35"/>
          <p:cNvSpPr>
            <a:spLocks noChangeArrowheads="1"/>
          </p:cNvSpPr>
          <p:nvPr/>
        </p:nvSpPr>
        <p:spPr bwMode="auto">
          <a:xfrm>
            <a:off x="7261225" y="5618163"/>
            <a:ext cx="327013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</p:txBody>
      </p:sp>
      <p:sp>
        <p:nvSpPr>
          <p:cNvPr id="316452" name="Rectangle 36"/>
          <p:cNvSpPr>
            <a:spLocks noChangeArrowheads="1"/>
          </p:cNvSpPr>
          <p:nvPr/>
        </p:nvSpPr>
        <p:spPr bwMode="auto">
          <a:xfrm>
            <a:off x="1763713" y="6491288"/>
            <a:ext cx="78066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1.36 A</a:t>
            </a:r>
          </a:p>
        </p:txBody>
      </p:sp>
      <p:sp>
        <p:nvSpPr>
          <p:cNvPr id="316453" name="Rectangle 37"/>
          <p:cNvSpPr>
            <a:spLocks noChangeArrowheads="1"/>
          </p:cNvSpPr>
          <p:nvPr/>
        </p:nvSpPr>
        <p:spPr bwMode="auto">
          <a:xfrm>
            <a:off x="3492500" y="6491288"/>
            <a:ext cx="78066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1.81 A</a:t>
            </a:r>
          </a:p>
        </p:txBody>
      </p:sp>
      <p:sp>
        <p:nvSpPr>
          <p:cNvPr id="316454" name="Rectangle 38"/>
          <p:cNvSpPr>
            <a:spLocks noChangeArrowheads="1"/>
          </p:cNvSpPr>
          <p:nvPr/>
        </p:nvSpPr>
        <p:spPr bwMode="auto">
          <a:xfrm>
            <a:off x="5292725" y="6491288"/>
            <a:ext cx="78066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1.95 A</a:t>
            </a:r>
          </a:p>
        </p:txBody>
      </p:sp>
      <p:sp>
        <p:nvSpPr>
          <p:cNvPr id="316455" name="Rectangle 39"/>
          <p:cNvSpPr>
            <a:spLocks noChangeArrowheads="1"/>
          </p:cNvSpPr>
          <p:nvPr/>
        </p:nvSpPr>
        <p:spPr bwMode="auto">
          <a:xfrm>
            <a:off x="7524750" y="6461125"/>
            <a:ext cx="78066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2.16 A</a:t>
            </a:r>
          </a:p>
        </p:txBody>
      </p:sp>
      <p:grpSp>
        <p:nvGrpSpPr>
          <p:cNvPr id="2" name="Group 93"/>
          <p:cNvGrpSpPr>
            <a:grpSpLocks/>
          </p:cNvGrpSpPr>
          <p:nvPr/>
        </p:nvGrpSpPr>
        <p:grpSpPr bwMode="auto">
          <a:xfrm>
            <a:off x="844550" y="2024063"/>
            <a:ext cx="7004050" cy="3492500"/>
            <a:chOff x="532" y="864"/>
            <a:chExt cx="4412" cy="2200"/>
          </a:xfrm>
        </p:grpSpPr>
        <p:sp>
          <p:nvSpPr>
            <p:cNvPr id="316456" name="AutoShape 40"/>
            <p:cNvSpPr>
              <a:spLocks noChangeAspect="1" noChangeArrowheads="1" noTextEdit="1"/>
            </p:cNvSpPr>
            <p:nvPr/>
          </p:nvSpPr>
          <p:spPr bwMode="auto">
            <a:xfrm>
              <a:off x="532" y="864"/>
              <a:ext cx="4412" cy="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58" name="Rectangle 42"/>
            <p:cNvSpPr>
              <a:spLocks noChangeArrowheads="1"/>
            </p:cNvSpPr>
            <p:nvPr/>
          </p:nvSpPr>
          <p:spPr bwMode="auto">
            <a:xfrm>
              <a:off x="3860" y="1286"/>
              <a:ext cx="11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59" name="Rectangle 43"/>
            <p:cNvSpPr>
              <a:spLocks noChangeArrowheads="1"/>
            </p:cNvSpPr>
            <p:nvPr/>
          </p:nvSpPr>
          <p:spPr bwMode="auto">
            <a:xfrm>
              <a:off x="4209" y="1286"/>
              <a:ext cx="11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60" name="Rectangle 44"/>
            <p:cNvSpPr>
              <a:spLocks noChangeArrowheads="1"/>
            </p:cNvSpPr>
            <p:nvPr/>
          </p:nvSpPr>
          <p:spPr bwMode="auto">
            <a:xfrm>
              <a:off x="4203" y="944"/>
              <a:ext cx="1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61" name="Rectangle 45"/>
            <p:cNvSpPr>
              <a:spLocks noChangeArrowheads="1"/>
            </p:cNvSpPr>
            <p:nvPr/>
          </p:nvSpPr>
          <p:spPr bwMode="auto">
            <a:xfrm>
              <a:off x="4544" y="1286"/>
              <a:ext cx="1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62" name="Rectangle 46"/>
            <p:cNvSpPr>
              <a:spLocks noChangeArrowheads="1"/>
            </p:cNvSpPr>
            <p:nvPr/>
          </p:nvSpPr>
          <p:spPr bwMode="auto">
            <a:xfrm>
              <a:off x="4698" y="1286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63" name="Line 47"/>
            <p:cNvSpPr>
              <a:spLocks noChangeShapeType="1"/>
            </p:cNvSpPr>
            <p:nvPr/>
          </p:nvSpPr>
          <p:spPr bwMode="auto">
            <a:xfrm>
              <a:off x="4040" y="1401"/>
              <a:ext cx="156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64" name="Line 48"/>
            <p:cNvSpPr>
              <a:spLocks noChangeShapeType="1"/>
            </p:cNvSpPr>
            <p:nvPr/>
          </p:nvSpPr>
          <p:spPr bwMode="auto">
            <a:xfrm flipV="1">
              <a:off x="4299" y="1162"/>
              <a:ext cx="1" cy="15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65" name="Line 49"/>
            <p:cNvSpPr>
              <a:spLocks noChangeShapeType="1"/>
            </p:cNvSpPr>
            <p:nvPr/>
          </p:nvSpPr>
          <p:spPr bwMode="auto">
            <a:xfrm flipV="1">
              <a:off x="4248" y="1162"/>
              <a:ext cx="1" cy="15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66" name="Line 50"/>
            <p:cNvSpPr>
              <a:spLocks noChangeShapeType="1"/>
            </p:cNvSpPr>
            <p:nvPr/>
          </p:nvSpPr>
          <p:spPr bwMode="auto">
            <a:xfrm>
              <a:off x="4363" y="1401"/>
              <a:ext cx="168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67" name="Rectangle 51"/>
            <p:cNvSpPr>
              <a:spLocks noChangeArrowheads="1"/>
            </p:cNvSpPr>
            <p:nvPr/>
          </p:nvSpPr>
          <p:spPr bwMode="auto">
            <a:xfrm>
              <a:off x="3873" y="1910"/>
              <a:ext cx="11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68" name="Rectangle 52"/>
            <p:cNvSpPr>
              <a:spLocks noChangeArrowheads="1"/>
            </p:cNvSpPr>
            <p:nvPr/>
          </p:nvSpPr>
          <p:spPr bwMode="auto">
            <a:xfrm>
              <a:off x="4222" y="1910"/>
              <a:ext cx="11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69" name="Rectangle 53"/>
            <p:cNvSpPr>
              <a:spLocks noChangeArrowheads="1"/>
            </p:cNvSpPr>
            <p:nvPr/>
          </p:nvSpPr>
          <p:spPr bwMode="auto">
            <a:xfrm>
              <a:off x="4576" y="1910"/>
              <a:ext cx="9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S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70" name="Rectangle 54"/>
            <p:cNvSpPr>
              <a:spLocks noChangeArrowheads="1"/>
            </p:cNvSpPr>
            <p:nvPr/>
          </p:nvSpPr>
          <p:spPr bwMode="auto">
            <a:xfrm>
              <a:off x="4691" y="1910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71" name="Rectangle 55"/>
            <p:cNvSpPr>
              <a:spLocks noChangeArrowheads="1"/>
            </p:cNvSpPr>
            <p:nvPr/>
          </p:nvSpPr>
          <p:spPr bwMode="auto">
            <a:xfrm>
              <a:off x="4216" y="1569"/>
              <a:ext cx="1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72" name="Line 56"/>
            <p:cNvSpPr>
              <a:spLocks noChangeShapeType="1"/>
            </p:cNvSpPr>
            <p:nvPr/>
          </p:nvSpPr>
          <p:spPr bwMode="auto">
            <a:xfrm>
              <a:off x="4053" y="2026"/>
              <a:ext cx="156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73" name="Line 57"/>
            <p:cNvSpPr>
              <a:spLocks noChangeShapeType="1"/>
            </p:cNvSpPr>
            <p:nvPr/>
          </p:nvSpPr>
          <p:spPr bwMode="auto">
            <a:xfrm>
              <a:off x="4376" y="2026"/>
              <a:ext cx="187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74" name="Line 58"/>
            <p:cNvSpPr>
              <a:spLocks noChangeShapeType="1"/>
            </p:cNvSpPr>
            <p:nvPr/>
          </p:nvSpPr>
          <p:spPr bwMode="auto">
            <a:xfrm flipV="1">
              <a:off x="4312" y="1787"/>
              <a:ext cx="1" cy="1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75" name="Line 59"/>
            <p:cNvSpPr>
              <a:spLocks noChangeShapeType="1"/>
            </p:cNvSpPr>
            <p:nvPr/>
          </p:nvSpPr>
          <p:spPr bwMode="auto">
            <a:xfrm flipV="1">
              <a:off x="4260" y="1787"/>
              <a:ext cx="1" cy="1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76" name="Rectangle 60"/>
            <p:cNvSpPr>
              <a:spLocks noChangeArrowheads="1"/>
            </p:cNvSpPr>
            <p:nvPr/>
          </p:nvSpPr>
          <p:spPr bwMode="auto">
            <a:xfrm>
              <a:off x="3899" y="2547"/>
              <a:ext cx="11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77" name="Rectangle 61"/>
            <p:cNvSpPr>
              <a:spLocks noChangeArrowheads="1"/>
            </p:cNvSpPr>
            <p:nvPr/>
          </p:nvSpPr>
          <p:spPr bwMode="auto">
            <a:xfrm>
              <a:off x="4248" y="2547"/>
              <a:ext cx="11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78" name="Rectangle 62"/>
            <p:cNvSpPr>
              <a:spLocks noChangeArrowheads="1"/>
            </p:cNvSpPr>
            <p:nvPr/>
          </p:nvSpPr>
          <p:spPr bwMode="auto">
            <a:xfrm>
              <a:off x="4602" y="2547"/>
              <a:ext cx="9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S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79" name="Rectangle 63"/>
            <p:cNvSpPr>
              <a:spLocks noChangeArrowheads="1"/>
            </p:cNvSpPr>
            <p:nvPr/>
          </p:nvSpPr>
          <p:spPr bwMode="auto">
            <a:xfrm>
              <a:off x="4717" y="2547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80" name="Rectangle 64"/>
            <p:cNvSpPr>
              <a:spLocks noChangeArrowheads="1"/>
            </p:cNvSpPr>
            <p:nvPr/>
          </p:nvSpPr>
          <p:spPr bwMode="auto">
            <a:xfrm>
              <a:off x="4260" y="2205"/>
              <a:ext cx="9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S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81" name="Line 65"/>
            <p:cNvSpPr>
              <a:spLocks noChangeShapeType="1"/>
            </p:cNvSpPr>
            <p:nvPr/>
          </p:nvSpPr>
          <p:spPr bwMode="auto">
            <a:xfrm>
              <a:off x="4078" y="2662"/>
              <a:ext cx="157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82" name="Line 66"/>
            <p:cNvSpPr>
              <a:spLocks noChangeShapeType="1"/>
            </p:cNvSpPr>
            <p:nvPr/>
          </p:nvSpPr>
          <p:spPr bwMode="auto">
            <a:xfrm>
              <a:off x="4401" y="2662"/>
              <a:ext cx="188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83" name="Line 67"/>
            <p:cNvSpPr>
              <a:spLocks noChangeShapeType="1"/>
            </p:cNvSpPr>
            <p:nvPr/>
          </p:nvSpPr>
          <p:spPr bwMode="auto">
            <a:xfrm flipV="1">
              <a:off x="4337" y="2423"/>
              <a:ext cx="1" cy="15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84" name="Line 68"/>
            <p:cNvSpPr>
              <a:spLocks noChangeShapeType="1"/>
            </p:cNvSpPr>
            <p:nvPr/>
          </p:nvSpPr>
          <p:spPr bwMode="auto">
            <a:xfrm flipV="1">
              <a:off x="4286" y="2423"/>
              <a:ext cx="1" cy="15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6485" name="Rectangle 69"/>
            <p:cNvSpPr>
              <a:spLocks noChangeArrowheads="1"/>
            </p:cNvSpPr>
            <p:nvPr/>
          </p:nvSpPr>
          <p:spPr bwMode="auto">
            <a:xfrm>
              <a:off x="2090" y="1286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86" name="Rectangle 70"/>
            <p:cNvSpPr>
              <a:spLocks noChangeArrowheads="1"/>
            </p:cNvSpPr>
            <p:nvPr/>
          </p:nvSpPr>
          <p:spPr bwMode="auto">
            <a:xfrm>
              <a:off x="2244" y="1286"/>
              <a:ext cx="1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87" name="Rectangle 71"/>
            <p:cNvSpPr>
              <a:spLocks noChangeArrowheads="1"/>
            </p:cNvSpPr>
            <p:nvPr/>
          </p:nvSpPr>
          <p:spPr bwMode="auto">
            <a:xfrm>
              <a:off x="2398" y="1286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88" name="Rectangle 72"/>
            <p:cNvSpPr>
              <a:spLocks noChangeArrowheads="1"/>
            </p:cNvSpPr>
            <p:nvPr/>
          </p:nvSpPr>
          <p:spPr bwMode="auto">
            <a:xfrm>
              <a:off x="2090" y="1772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89" name="Rectangle 73"/>
            <p:cNvSpPr>
              <a:spLocks noChangeArrowheads="1"/>
            </p:cNvSpPr>
            <p:nvPr/>
          </p:nvSpPr>
          <p:spPr bwMode="auto">
            <a:xfrm>
              <a:off x="2244" y="1772"/>
              <a:ext cx="9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S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90" name="Rectangle 74"/>
            <p:cNvSpPr>
              <a:spLocks noChangeArrowheads="1"/>
            </p:cNvSpPr>
            <p:nvPr/>
          </p:nvSpPr>
          <p:spPr bwMode="auto">
            <a:xfrm>
              <a:off x="2360" y="1772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91" name="Rectangle 75"/>
            <p:cNvSpPr>
              <a:spLocks noChangeArrowheads="1"/>
            </p:cNvSpPr>
            <p:nvPr/>
          </p:nvSpPr>
          <p:spPr bwMode="auto">
            <a:xfrm>
              <a:off x="2090" y="2258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92" name="Rectangle 76"/>
            <p:cNvSpPr>
              <a:spLocks noChangeArrowheads="1"/>
            </p:cNvSpPr>
            <p:nvPr/>
          </p:nvSpPr>
          <p:spPr bwMode="auto">
            <a:xfrm>
              <a:off x="2244" y="2258"/>
              <a:ext cx="9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S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93" name="Rectangle 77"/>
            <p:cNvSpPr>
              <a:spLocks noChangeArrowheads="1"/>
            </p:cNvSpPr>
            <p:nvPr/>
          </p:nvSpPr>
          <p:spPr bwMode="auto">
            <a:xfrm>
              <a:off x="2360" y="2258"/>
              <a:ext cx="10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e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94" name="Rectangle 78"/>
            <p:cNvSpPr>
              <a:spLocks noChangeArrowheads="1"/>
            </p:cNvSpPr>
            <p:nvPr/>
          </p:nvSpPr>
          <p:spPr bwMode="auto">
            <a:xfrm>
              <a:off x="2462" y="2258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95" name="Rectangle 79"/>
            <p:cNvSpPr>
              <a:spLocks noChangeArrowheads="1"/>
            </p:cNvSpPr>
            <p:nvPr/>
          </p:nvSpPr>
          <p:spPr bwMode="auto">
            <a:xfrm>
              <a:off x="2090" y="2744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96" name="Rectangle 80"/>
            <p:cNvSpPr>
              <a:spLocks noChangeArrowheads="1"/>
            </p:cNvSpPr>
            <p:nvPr/>
          </p:nvSpPr>
          <p:spPr bwMode="auto">
            <a:xfrm>
              <a:off x="2244" y="2744"/>
              <a:ext cx="10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T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97" name="Rectangle 81"/>
            <p:cNvSpPr>
              <a:spLocks noChangeArrowheads="1"/>
            </p:cNvSpPr>
            <p:nvPr/>
          </p:nvSpPr>
          <p:spPr bwMode="auto">
            <a:xfrm>
              <a:off x="2372" y="2744"/>
              <a:ext cx="10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e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98" name="Rectangle 82"/>
            <p:cNvSpPr>
              <a:spLocks noChangeArrowheads="1"/>
            </p:cNvSpPr>
            <p:nvPr/>
          </p:nvSpPr>
          <p:spPr bwMode="auto">
            <a:xfrm>
              <a:off x="2475" y="2744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499" name="Rectangle 83"/>
            <p:cNvSpPr>
              <a:spLocks noChangeArrowheads="1"/>
            </p:cNvSpPr>
            <p:nvPr/>
          </p:nvSpPr>
          <p:spPr bwMode="auto">
            <a:xfrm>
              <a:off x="615" y="1286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500" name="Rectangle 84"/>
            <p:cNvSpPr>
              <a:spLocks noChangeArrowheads="1"/>
            </p:cNvSpPr>
            <p:nvPr/>
          </p:nvSpPr>
          <p:spPr bwMode="auto">
            <a:xfrm>
              <a:off x="769" y="1286"/>
              <a:ext cx="9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F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501" name="Rectangle 85"/>
            <p:cNvSpPr>
              <a:spLocks noChangeArrowheads="1"/>
            </p:cNvSpPr>
            <p:nvPr/>
          </p:nvSpPr>
          <p:spPr bwMode="auto">
            <a:xfrm>
              <a:off x="615" y="1772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502" name="Rectangle 86"/>
            <p:cNvSpPr>
              <a:spLocks noChangeArrowheads="1"/>
            </p:cNvSpPr>
            <p:nvPr/>
          </p:nvSpPr>
          <p:spPr bwMode="auto">
            <a:xfrm>
              <a:off x="769" y="1772"/>
              <a:ext cx="11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503" name="Rectangle 87"/>
            <p:cNvSpPr>
              <a:spLocks noChangeArrowheads="1"/>
            </p:cNvSpPr>
            <p:nvPr/>
          </p:nvSpPr>
          <p:spPr bwMode="auto">
            <a:xfrm>
              <a:off x="910" y="1772"/>
              <a:ext cx="4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l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504" name="Rectangle 88"/>
            <p:cNvSpPr>
              <a:spLocks noChangeArrowheads="1"/>
            </p:cNvSpPr>
            <p:nvPr/>
          </p:nvSpPr>
          <p:spPr bwMode="auto">
            <a:xfrm>
              <a:off x="615" y="2258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505" name="Rectangle 89"/>
            <p:cNvSpPr>
              <a:spLocks noChangeArrowheads="1"/>
            </p:cNvSpPr>
            <p:nvPr/>
          </p:nvSpPr>
          <p:spPr bwMode="auto">
            <a:xfrm>
              <a:off x="769" y="2258"/>
              <a:ext cx="11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B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506" name="Rectangle 90"/>
            <p:cNvSpPr>
              <a:spLocks noChangeArrowheads="1"/>
            </p:cNvSpPr>
            <p:nvPr/>
          </p:nvSpPr>
          <p:spPr bwMode="auto">
            <a:xfrm>
              <a:off x="910" y="2258"/>
              <a:ext cx="7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507" name="Rectangle 91"/>
            <p:cNvSpPr>
              <a:spLocks noChangeArrowheads="1"/>
            </p:cNvSpPr>
            <p:nvPr/>
          </p:nvSpPr>
          <p:spPr bwMode="auto">
            <a:xfrm>
              <a:off x="615" y="2744"/>
              <a:ext cx="13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16508" name="Rectangle 92"/>
            <p:cNvSpPr>
              <a:spLocks noChangeArrowheads="1"/>
            </p:cNvSpPr>
            <p:nvPr/>
          </p:nvSpPr>
          <p:spPr bwMode="auto">
            <a:xfrm>
              <a:off x="769" y="2744"/>
              <a:ext cx="5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6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I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</p:grpSp>
      <p:sp>
        <p:nvSpPr>
          <p:cNvPr id="316512" name="Rectangle 96"/>
          <p:cNvSpPr>
            <a:spLocks noChangeArrowheads="1"/>
          </p:cNvSpPr>
          <p:nvPr/>
        </p:nvSpPr>
        <p:spPr bwMode="auto">
          <a:xfrm>
            <a:off x="0" y="549275"/>
            <a:ext cx="4230902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Tamanho dos Átomos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ChangeArrowheads="1"/>
          </p:cNvSpPr>
          <p:nvPr/>
        </p:nvSpPr>
        <p:spPr bwMode="auto">
          <a:xfrm>
            <a:off x="1073150" y="1682750"/>
            <a:ext cx="5626100" cy="4330700"/>
          </a:xfrm>
          <a:prstGeom prst="rect">
            <a:avLst/>
          </a:prstGeom>
          <a:solidFill>
            <a:srgbClr val="FFFFCC">
              <a:alpha val="5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7444" name="Line 4"/>
          <p:cNvSpPr>
            <a:spLocks noChangeShapeType="1"/>
          </p:cNvSpPr>
          <p:nvPr/>
        </p:nvSpPr>
        <p:spPr bwMode="auto">
          <a:xfrm>
            <a:off x="1066800" y="4933950"/>
            <a:ext cx="5638800" cy="0"/>
          </a:xfrm>
          <a:prstGeom prst="line">
            <a:avLst/>
          </a:prstGeom>
          <a:noFill/>
          <a:ln w="22225">
            <a:solidFill>
              <a:srgbClr val="FFCC99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7445" name="Line 5"/>
          <p:cNvSpPr>
            <a:spLocks noChangeShapeType="1"/>
          </p:cNvSpPr>
          <p:nvPr/>
        </p:nvSpPr>
        <p:spPr bwMode="auto">
          <a:xfrm>
            <a:off x="1066800" y="3905250"/>
            <a:ext cx="5638800" cy="0"/>
          </a:xfrm>
          <a:prstGeom prst="line">
            <a:avLst/>
          </a:prstGeom>
          <a:noFill/>
          <a:ln w="22225">
            <a:solidFill>
              <a:srgbClr val="FFCC99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7446" name="Line 6"/>
          <p:cNvSpPr>
            <a:spLocks noChangeShapeType="1"/>
          </p:cNvSpPr>
          <p:nvPr/>
        </p:nvSpPr>
        <p:spPr bwMode="auto">
          <a:xfrm>
            <a:off x="1066800" y="2857500"/>
            <a:ext cx="5638800" cy="0"/>
          </a:xfrm>
          <a:prstGeom prst="line">
            <a:avLst/>
          </a:prstGeom>
          <a:noFill/>
          <a:ln w="22225">
            <a:solidFill>
              <a:srgbClr val="FFCC99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7447" name="Line 7"/>
          <p:cNvSpPr>
            <a:spLocks noChangeShapeType="1"/>
          </p:cNvSpPr>
          <p:nvPr/>
        </p:nvSpPr>
        <p:spPr bwMode="auto">
          <a:xfrm>
            <a:off x="5334000" y="1676400"/>
            <a:ext cx="0" cy="4343400"/>
          </a:xfrm>
          <a:prstGeom prst="line">
            <a:avLst/>
          </a:prstGeom>
          <a:noFill/>
          <a:ln w="22225">
            <a:solidFill>
              <a:srgbClr val="FFCC99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7448" name="Line 8"/>
          <p:cNvSpPr>
            <a:spLocks noChangeShapeType="1"/>
          </p:cNvSpPr>
          <p:nvPr/>
        </p:nvSpPr>
        <p:spPr bwMode="auto">
          <a:xfrm>
            <a:off x="3905250" y="1676400"/>
            <a:ext cx="0" cy="4343400"/>
          </a:xfrm>
          <a:prstGeom prst="line">
            <a:avLst/>
          </a:prstGeom>
          <a:noFill/>
          <a:ln w="22225">
            <a:solidFill>
              <a:srgbClr val="FFCC99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7449" name="Line 9"/>
          <p:cNvSpPr>
            <a:spLocks noChangeShapeType="1"/>
          </p:cNvSpPr>
          <p:nvPr/>
        </p:nvSpPr>
        <p:spPr bwMode="auto">
          <a:xfrm>
            <a:off x="2571750" y="1676400"/>
            <a:ext cx="0" cy="3276600"/>
          </a:xfrm>
          <a:prstGeom prst="line">
            <a:avLst/>
          </a:prstGeom>
          <a:noFill/>
          <a:ln w="22225">
            <a:solidFill>
              <a:srgbClr val="FFCC99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7450" name="Rectangle 10"/>
          <p:cNvSpPr>
            <a:spLocks noChangeArrowheads="1"/>
          </p:cNvSpPr>
          <p:nvPr/>
        </p:nvSpPr>
        <p:spPr bwMode="auto">
          <a:xfrm>
            <a:off x="977900" y="4959350"/>
            <a:ext cx="2882900" cy="1054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17451" name="Rectangle 11"/>
          <p:cNvSpPr>
            <a:spLocks noChangeArrowheads="1"/>
          </p:cNvSpPr>
          <p:nvPr/>
        </p:nvSpPr>
        <p:spPr bwMode="auto">
          <a:xfrm>
            <a:off x="1763713" y="1203325"/>
            <a:ext cx="2255426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effectLst/>
                <a:latin typeface="+mj-lt"/>
              </a:rPr>
              <a:t>Electronegatividade</a:t>
            </a:r>
          </a:p>
        </p:txBody>
      </p:sp>
      <p:sp>
        <p:nvSpPr>
          <p:cNvPr id="317452" name="Rectangle 12"/>
          <p:cNvSpPr>
            <a:spLocks noChangeArrowheads="1"/>
          </p:cNvSpPr>
          <p:nvPr/>
        </p:nvSpPr>
        <p:spPr bwMode="auto">
          <a:xfrm>
            <a:off x="6588125" y="2041525"/>
            <a:ext cx="1146917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effectLst/>
                <a:latin typeface="+mj-lt"/>
              </a:rPr>
              <a:t>Tamanho</a:t>
            </a:r>
          </a:p>
        </p:txBody>
      </p:sp>
      <p:sp>
        <p:nvSpPr>
          <p:cNvPr id="317453" name="Line 13"/>
          <p:cNvSpPr>
            <a:spLocks noChangeShapeType="1"/>
          </p:cNvSpPr>
          <p:nvPr/>
        </p:nvSpPr>
        <p:spPr bwMode="auto">
          <a:xfrm>
            <a:off x="4575175" y="1412875"/>
            <a:ext cx="15113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7454" name="Line 14"/>
          <p:cNvSpPr>
            <a:spLocks noChangeShapeType="1"/>
          </p:cNvSpPr>
          <p:nvPr/>
        </p:nvSpPr>
        <p:spPr bwMode="auto">
          <a:xfrm>
            <a:off x="7162800" y="2514600"/>
            <a:ext cx="0" cy="3429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7455" name="Rectangle 15"/>
          <p:cNvSpPr>
            <a:spLocks noChangeArrowheads="1"/>
          </p:cNvSpPr>
          <p:nvPr/>
        </p:nvSpPr>
        <p:spPr bwMode="auto">
          <a:xfrm>
            <a:off x="1808163" y="871538"/>
            <a:ext cx="86472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effectLst/>
                <a:latin typeface="+mj-lt"/>
              </a:rPr>
              <a:t>Acidez</a:t>
            </a:r>
          </a:p>
        </p:txBody>
      </p:sp>
      <p:sp>
        <p:nvSpPr>
          <p:cNvPr id="317456" name="Line 16"/>
          <p:cNvSpPr>
            <a:spLocks noChangeShapeType="1"/>
          </p:cNvSpPr>
          <p:nvPr/>
        </p:nvSpPr>
        <p:spPr bwMode="auto">
          <a:xfrm>
            <a:off x="2843213" y="1066800"/>
            <a:ext cx="3276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7457" name="Rectangle 17"/>
          <p:cNvSpPr>
            <a:spLocks noChangeArrowheads="1"/>
          </p:cNvSpPr>
          <p:nvPr/>
        </p:nvSpPr>
        <p:spPr bwMode="auto">
          <a:xfrm>
            <a:off x="7956550" y="2060575"/>
            <a:ext cx="86472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effectLst/>
                <a:latin typeface="+mj-lt"/>
              </a:rPr>
              <a:t>Acidez</a:t>
            </a:r>
          </a:p>
        </p:txBody>
      </p:sp>
      <p:sp>
        <p:nvSpPr>
          <p:cNvPr id="317458" name="Line 18"/>
          <p:cNvSpPr>
            <a:spLocks noChangeShapeType="1"/>
          </p:cNvSpPr>
          <p:nvPr/>
        </p:nvSpPr>
        <p:spPr bwMode="auto">
          <a:xfrm>
            <a:off x="8459788" y="2492375"/>
            <a:ext cx="0" cy="3429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17460" name="Rectangle 20"/>
          <p:cNvSpPr>
            <a:spLocks noChangeArrowheads="1"/>
          </p:cNvSpPr>
          <p:nvPr/>
        </p:nvSpPr>
        <p:spPr bwMode="auto">
          <a:xfrm>
            <a:off x="323850" y="993775"/>
            <a:ext cx="133530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FF0033"/>
                </a:solidFill>
                <a:effectLst/>
                <a:latin typeface="+mj-lt"/>
              </a:rPr>
              <a:t>PERÍODO</a:t>
            </a:r>
          </a:p>
        </p:txBody>
      </p:sp>
      <p:sp>
        <p:nvSpPr>
          <p:cNvPr id="317461" name="Rectangle 21"/>
          <p:cNvSpPr>
            <a:spLocks noChangeArrowheads="1"/>
          </p:cNvSpPr>
          <p:nvPr/>
        </p:nvSpPr>
        <p:spPr bwMode="auto">
          <a:xfrm>
            <a:off x="7235825" y="1628775"/>
            <a:ext cx="110607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GRUPO</a:t>
            </a:r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1276350" y="1828800"/>
            <a:ext cx="5343525" cy="4343400"/>
            <a:chOff x="804" y="1152"/>
            <a:chExt cx="3366" cy="2736"/>
          </a:xfrm>
        </p:grpSpPr>
        <p:sp>
          <p:nvSpPr>
            <p:cNvPr id="317462" name="AutoShape 22"/>
            <p:cNvSpPr>
              <a:spLocks noChangeAspect="1" noChangeArrowheads="1" noTextEdit="1"/>
            </p:cNvSpPr>
            <p:nvPr/>
          </p:nvSpPr>
          <p:spPr bwMode="auto">
            <a:xfrm>
              <a:off x="804" y="1152"/>
              <a:ext cx="3366" cy="2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17464" name="Rectangle 24"/>
            <p:cNvSpPr>
              <a:spLocks noChangeArrowheads="1"/>
            </p:cNvSpPr>
            <p:nvPr/>
          </p:nvSpPr>
          <p:spPr bwMode="auto">
            <a:xfrm>
              <a:off x="804" y="1152"/>
              <a:ext cx="347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FF"/>
                  </a:solidFill>
                  <a:effectLst/>
                  <a:latin typeface="+mj-lt"/>
                </a:rPr>
                <a:t>CH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65" name="Rectangle 25"/>
            <p:cNvSpPr>
              <a:spLocks noChangeArrowheads="1"/>
            </p:cNvSpPr>
            <p:nvPr/>
          </p:nvSpPr>
          <p:spPr bwMode="auto">
            <a:xfrm>
              <a:off x="1243" y="1322"/>
              <a:ext cx="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b="1">
                  <a:solidFill>
                    <a:srgbClr val="0000FF"/>
                  </a:solidFill>
                  <a:effectLst/>
                  <a:latin typeface="+mj-lt"/>
                </a:rPr>
                <a:t>4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66" name="Rectangle 26"/>
            <p:cNvSpPr>
              <a:spLocks noChangeArrowheads="1"/>
            </p:cNvSpPr>
            <p:nvPr/>
          </p:nvSpPr>
          <p:spPr bwMode="auto">
            <a:xfrm>
              <a:off x="804" y="1466"/>
              <a:ext cx="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67" name="Rectangle 27"/>
            <p:cNvSpPr>
              <a:spLocks noChangeArrowheads="1"/>
            </p:cNvSpPr>
            <p:nvPr/>
          </p:nvSpPr>
          <p:spPr bwMode="auto">
            <a:xfrm>
              <a:off x="877" y="1490"/>
              <a:ext cx="27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808080"/>
                  </a:solidFill>
                  <a:effectLst/>
                  <a:latin typeface="+mj-lt"/>
                </a:rPr>
                <a:t>50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68" name="Rectangle 28"/>
            <p:cNvSpPr>
              <a:spLocks noChangeArrowheads="1"/>
            </p:cNvSpPr>
            <p:nvPr/>
          </p:nvSpPr>
          <p:spPr bwMode="auto">
            <a:xfrm>
              <a:off x="1694" y="1152"/>
              <a:ext cx="386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80"/>
                  </a:solidFill>
                  <a:effectLst/>
                  <a:latin typeface="+mj-lt"/>
                </a:rPr>
                <a:t>NH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69" name="Rectangle 29"/>
            <p:cNvSpPr>
              <a:spLocks noChangeArrowheads="1"/>
            </p:cNvSpPr>
            <p:nvPr/>
          </p:nvSpPr>
          <p:spPr bwMode="auto">
            <a:xfrm>
              <a:off x="2139" y="1322"/>
              <a:ext cx="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b="1">
                  <a:solidFill>
                    <a:srgbClr val="000080"/>
                  </a:solidFill>
                  <a:effectLst/>
                  <a:latin typeface="+mj-lt"/>
                </a:rPr>
                <a:t>3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70" name="Rectangle 30"/>
            <p:cNvSpPr>
              <a:spLocks noChangeArrowheads="1"/>
            </p:cNvSpPr>
            <p:nvPr/>
          </p:nvSpPr>
          <p:spPr bwMode="auto">
            <a:xfrm>
              <a:off x="1694" y="1466"/>
              <a:ext cx="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71" name="Rectangle 31"/>
            <p:cNvSpPr>
              <a:spLocks noChangeArrowheads="1"/>
            </p:cNvSpPr>
            <p:nvPr/>
          </p:nvSpPr>
          <p:spPr bwMode="auto">
            <a:xfrm>
              <a:off x="1767" y="1490"/>
              <a:ext cx="27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808080"/>
                  </a:solidFill>
                  <a:effectLst/>
                  <a:latin typeface="+mj-lt"/>
                </a:rPr>
                <a:t>36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72" name="Rectangle 32"/>
            <p:cNvSpPr>
              <a:spLocks noChangeArrowheads="1"/>
            </p:cNvSpPr>
            <p:nvPr/>
          </p:nvSpPr>
          <p:spPr bwMode="auto">
            <a:xfrm>
              <a:off x="2572" y="1152"/>
              <a:ext cx="189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FF00"/>
                  </a:solidFill>
                  <a:effectLst/>
                  <a:latin typeface="+mj-lt"/>
                </a:rPr>
                <a:t>H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73" name="Rectangle 33"/>
            <p:cNvSpPr>
              <a:spLocks noChangeArrowheads="1"/>
            </p:cNvSpPr>
            <p:nvPr/>
          </p:nvSpPr>
          <p:spPr bwMode="auto">
            <a:xfrm>
              <a:off x="2795" y="1322"/>
              <a:ext cx="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b="1">
                  <a:solidFill>
                    <a:srgbClr val="00FF00"/>
                  </a:solidFill>
                  <a:effectLst/>
                  <a:latin typeface="+mj-lt"/>
                </a:rPr>
                <a:t>2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74" name="Rectangle 34"/>
            <p:cNvSpPr>
              <a:spLocks noChangeArrowheads="1"/>
            </p:cNvSpPr>
            <p:nvPr/>
          </p:nvSpPr>
          <p:spPr bwMode="auto">
            <a:xfrm>
              <a:off x="2900" y="1152"/>
              <a:ext cx="202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FF00"/>
                  </a:solidFill>
                  <a:effectLst/>
                  <a:latin typeface="+mj-lt"/>
                </a:rPr>
                <a:t>O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75" name="Rectangle 35"/>
            <p:cNvSpPr>
              <a:spLocks noChangeArrowheads="1"/>
            </p:cNvSpPr>
            <p:nvPr/>
          </p:nvSpPr>
          <p:spPr bwMode="auto">
            <a:xfrm>
              <a:off x="2572" y="1466"/>
              <a:ext cx="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76" name="Rectangle 36"/>
            <p:cNvSpPr>
              <a:spLocks noChangeArrowheads="1"/>
            </p:cNvSpPr>
            <p:nvPr/>
          </p:nvSpPr>
          <p:spPr bwMode="auto">
            <a:xfrm>
              <a:off x="2645" y="1490"/>
              <a:ext cx="27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808080"/>
                  </a:solidFill>
                  <a:effectLst/>
                  <a:latin typeface="+mj-lt"/>
                </a:rPr>
                <a:t>16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77" name="Rectangle 37"/>
            <p:cNvSpPr>
              <a:spLocks noChangeArrowheads="1"/>
            </p:cNvSpPr>
            <p:nvPr/>
          </p:nvSpPr>
          <p:spPr bwMode="auto">
            <a:xfrm>
              <a:off x="3450" y="1152"/>
              <a:ext cx="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78" name="Rectangle 38"/>
            <p:cNvSpPr>
              <a:spLocks noChangeArrowheads="1"/>
            </p:cNvSpPr>
            <p:nvPr/>
          </p:nvSpPr>
          <p:spPr bwMode="auto">
            <a:xfrm>
              <a:off x="3523" y="1152"/>
              <a:ext cx="326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8000"/>
                  </a:solidFill>
                  <a:effectLst/>
                  <a:latin typeface="+mj-lt"/>
                </a:rPr>
                <a:t>HF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79" name="Rectangle 39"/>
            <p:cNvSpPr>
              <a:spLocks noChangeArrowheads="1"/>
            </p:cNvSpPr>
            <p:nvPr/>
          </p:nvSpPr>
          <p:spPr bwMode="auto">
            <a:xfrm>
              <a:off x="3450" y="1466"/>
              <a:ext cx="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80" name="Rectangle 40"/>
            <p:cNvSpPr>
              <a:spLocks noChangeArrowheads="1"/>
            </p:cNvSpPr>
            <p:nvPr/>
          </p:nvSpPr>
          <p:spPr bwMode="auto">
            <a:xfrm>
              <a:off x="3523" y="1490"/>
              <a:ext cx="342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808080"/>
                  </a:solidFill>
                  <a:effectLst/>
                  <a:latin typeface="+mj-lt"/>
                </a:rPr>
                <a:t>3.2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81" name="Rectangle 41"/>
            <p:cNvSpPr>
              <a:spLocks noChangeArrowheads="1"/>
            </p:cNvSpPr>
            <p:nvPr/>
          </p:nvSpPr>
          <p:spPr bwMode="auto">
            <a:xfrm>
              <a:off x="804" y="1799"/>
              <a:ext cx="404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FF"/>
                  </a:solidFill>
                  <a:effectLst/>
                  <a:latin typeface="+mj-lt"/>
                </a:rPr>
                <a:t>SiH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82" name="Rectangle 42"/>
            <p:cNvSpPr>
              <a:spLocks noChangeArrowheads="1"/>
            </p:cNvSpPr>
            <p:nvPr/>
          </p:nvSpPr>
          <p:spPr bwMode="auto">
            <a:xfrm>
              <a:off x="1300" y="1969"/>
              <a:ext cx="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b="1">
                  <a:solidFill>
                    <a:srgbClr val="0000FF"/>
                  </a:solidFill>
                  <a:effectLst/>
                  <a:latin typeface="+mj-lt"/>
                </a:rPr>
                <a:t>4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83" name="Rectangle 43"/>
            <p:cNvSpPr>
              <a:spLocks noChangeArrowheads="1"/>
            </p:cNvSpPr>
            <p:nvPr/>
          </p:nvSpPr>
          <p:spPr bwMode="auto">
            <a:xfrm>
              <a:off x="804" y="2114"/>
              <a:ext cx="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84" name="Rectangle 44"/>
            <p:cNvSpPr>
              <a:spLocks noChangeArrowheads="1"/>
            </p:cNvSpPr>
            <p:nvPr/>
          </p:nvSpPr>
          <p:spPr bwMode="auto">
            <a:xfrm>
              <a:off x="877" y="2137"/>
              <a:ext cx="27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5F5F5F"/>
                  </a:solidFill>
                  <a:effectLst/>
                  <a:latin typeface="+mj-lt"/>
                </a:rPr>
                <a:t>35</a:t>
              </a:r>
              <a:endParaRPr lang="en-US">
                <a:solidFill>
                  <a:srgbClr val="5F5F5F"/>
                </a:solidFill>
                <a:effectLst/>
                <a:latin typeface="+mj-lt"/>
              </a:endParaRPr>
            </a:p>
          </p:txBody>
        </p:sp>
        <p:sp>
          <p:nvSpPr>
            <p:cNvPr id="317485" name="Rectangle 45"/>
            <p:cNvSpPr>
              <a:spLocks noChangeArrowheads="1"/>
            </p:cNvSpPr>
            <p:nvPr/>
          </p:nvSpPr>
          <p:spPr bwMode="auto">
            <a:xfrm>
              <a:off x="1694" y="1799"/>
              <a:ext cx="34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80"/>
                  </a:solidFill>
                  <a:effectLst/>
                  <a:latin typeface="+mj-lt"/>
                </a:rPr>
                <a:t>PH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86" name="Rectangle 46"/>
            <p:cNvSpPr>
              <a:spLocks noChangeArrowheads="1"/>
            </p:cNvSpPr>
            <p:nvPr/>
          </p:nvSpPr>
          <p:spPr bwMode="auto">
            <a:xfrm>
              <a:off x="2111" y="1969"/>
              <a:ext cx="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b="1">
                  <a:solidFill>
                    <a:srgbClr val="000080"/>
                  </a:solidFill>
                  <a:effectLst/>
                  <a:latin typeface="+mj-lt"/>
                </a:rPr>
                <a:t>3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87" name="Rectangle 47"/>
            <p:cNvSpPr>
              <a:spLocks noChangeArrowheads="1"/>
            </p:cNvSpPr>
            <p:nvPr/>
          </p:nvSpPr>
          <p:spPr bwMode="auto">
            <a:xfrm>
              <a:off x="1694" y="2114"/>
              <a:ext cx="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88" name="Rectangle 48"/>
            <p:cNvSpPr>
              <a:spLocks noChangeArrowheads="1"/>
            </p:cNvSpPr>
            <p:nvPr/>
          </p:nvSpPr>
          <p:spPr bwMode="auto">
            <a:xfrm>
              <a:off x="1767" y="2137"/>
              <a:ext cx="27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5F5F5F"/>
                  </a:solidFill>
                  <a:effectLst/>
                  <a:latin typeface="+mj-lt"/>
                </a:rPr>
                <a:t>27</a:t>
              </a:r>
              <a:endParaRPr lang="en-US">
                <a:solidFill>
                  <a:srgbClr val="5F5F5F"/>
                </a:solidFill>
                <a:effectLst/>
                <a:latin typeface="+mj-lt"/>
              </a:endParaRPr>
            </a:p>
          </p:txBody>
        </p:sp>
        <p:sp>
          <p:nvSpPr>
            <p:cNvPr id="317489" name="Rectangle 49"/>
            <p:cNvSpPr>
              <a:spLocks noChangeArrowheads="1"/>
            </p:cNvSpPr>
            <p:nvPr/>
          </p:nvSpPr>
          <p:spPr bwMode="auto">
            <a:xfrm>
              <a:off x="2572" y="1799"/>
              <a:ext cx="189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FF00"/>
                  </a:solidFill>
                  <a:effectLst/>
                  <a:latin typeface="+mj-lt"/>
                </a:rPr>
                <a:t>H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90" name="Rectangle 50"/>
            <p:cNvSpPr>
              <a:spLocks noChangeArrowheads="1"/>
            </p:cNvSpPr>
            <p:nvPr/>
          </p:nvSpPr>
          <p:spPr bwMode="auto">
            <a:xfrm>
              <a:off x="2795" y="1969"/>
              <a:ext cx="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b="1">
                  <a:solidFill>
                    <a:srgbClr val="00FF00"/>
                  </a:solidFill>
                  <a:effectLst/>
                  <a:latin typeface="+mj-lt"/>
                </a:rPr>
                <a:t>2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91" name="Rectangle 51"/>
            <p:cNvSpPr>
              <a:spLocks noChangeArrowheads="1"/>
            </p:cNvSpPr>
            <p:nvPr/>
          </p:nvSpPr>
          <p:spPr bwMode="auto">
            <a:xfrm>
              <a:off x="2900" y="1799"/>
              <a:ext cx="141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FF00"/>
                  </a:solidFill>
                  <a:effectLst/>
                  <a:latin typeface="+mj-lt"/>
                </a:rPr>
                <a:t>S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92" name="Rectangle 52"/>
            <p:cNvSpPr>
              <a:spLocks noChangeArrowheads="1"/>
            </p:cNvSpPr>
            <p:nvPr/>
          </p:nvSpPr>
          <p:spPr bwMode="auto">
            <a:xfrm>
              <a:off x="2572" y="2114"/>
              <a:ext cx="135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93" name="Rectangle 53"/>
            <p:cNvSpPr>
              <a:spLocks noChangeArrowheads="1"/>
            </p:cNvSpPr>
            <p:nvPr/>
          </p:nvSpPr>
          <p:spPr bwMode="auto">
            <a:xfrm>
              <a:off x="2718" y="2137"/>
              <a:ext cx="6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000000"/>
                  </a:solidFill>
                  <a:effectLst/>
                  <a:latin typeface="+mj-lt"/>
                </a:rPr>
                <a:t>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94" name="Rectangle 54"/>
            <p:cNvSpPr>
              <a:spLocks noChangeArrowheads="1"/>
            </p:cNvSpPr>
            <p:nvPr/>
          </p:nvSpPr>
          <p:spPr bwMode="auto">
            <a:xfrm>
              <a:off x="2786" y="2137"/>
              <a:ext cx="135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5F5F5F"/>
                  </a:solidFill>
                  <a:effectLst/>
                  <a:latin typeface="+mj-lt"/>
                </a:rPr>
                <a:t>7</a:t>
              </a:r>
              <a:endParaRPr lang="en-US">
                <a:solidFill>
                  <a:srgbClr val="5F5F5F"/>
                </a:solidFill>
                <a:effectLst/>
                <a:latin typeface="+mj-lt"/>
              </a:endParaRPr>
            </a:p>
          </p:txBody>
        </p:sp>
        <p:sp>
          <p:nvSpPr>
            <p:cNvPr id="317495" name="Rectangle 55"/>
            <p:cNvSpPr>
              <a:spLocks noChangeArrowheads="1"/>
            </p:cNvSpPr>
            <p:nvPr/>
          </p:nvSpPr>
          <p:spPr bwMode="auto">
            <a:xfrm>
              <a:off x="3450" y="1799"/>
              <a:ext cx="421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8000"/>
                  </a:solidFill>
                  <a:effectLst/>
                  <a:latin typeface="+mj-lt"/>
                </a:rPr>
                <a:t>HCl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96" name="Rectangle 56"/>
            <p:cNvSpPr>
              <a:spLocks noChangeArrowheads="1"/>
            </p:cNvSpPr>
            <p:nvPr/>
          </p:nvSpPr>
          <p:spPr bwMode="auto">
            <a:xfrm>
              <a:off x="3450" y="2114"/>
              <a:ext cx="135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97" name="Rectangle 57"/>
            <p:cNvSpPr>
              <a:spLocks noChangeArrowheads="1"/>
            </p:cNvSpPr>
            <p:nvPr/>
          </p:nvSpPr>
          <p:spPr bwMode="auto">
            <a:xfrm>
              <a:off x="3597" y="2137"/>
              <a:ext cx="217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5F5F5F"/>
                  </a:solidFill>
                  <a:effectLst/>
                  <a:latin typeface="+mj-lt"/>
                </a:rPr>
                <a:t>-7</a:t>
              </a:r>
              <a:endParaRPr lang="en-US">
                <a:solidFill>
                  <a:srgbClr val="5F5F5F"/>
                </a:solidFill>
                <a:effectLst/>
                <a:latin typeface="+mj-lt"/>
              </a:endParaRPr>
            </a:p>
          </p:txBody>
        </p:sp>
        <p:sp>
          <p:nvSpPr>
            <p:cNvPr id="317498" name="Rectangle 58"/>
            <p:cNvSpPr>
              <a:spLocks noChangeArrowheads="1"/>
            </p:cNvSpPr>
            <p:nvPr/>
          </p:nvSpPr>
          <p:spPr bwMode="auto">
            <a:xfrm>
              <a:off x="804" y="2447"/>
              <a:ext cx="530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FF"/>
                  </a:solidFill>
                  <a:effectLst/>
                  <a:latin typeface="+mj-lt"/>
                </a:rPr>
                <a:t>GeH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499" name="Rectangle 59"/>
            <p:cNvSpPr>
              <a:spLocks noChangeArrowheads="1"/>
            </p:cNvSpPr>
            <p:nvPr/>
          </p:nvSpPr>
          <p:spPr bwMode="auto">
            <a:xfrm>
              <a:off x="1432" y="2616"/>
              <a:ext cx="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b="1">
                  <a:solidFill>
                    <a:srgbClr val="0000FF"/>
                  </a:solidFill>
                  <a:effectLst/>
                  <a:latin typeface="+mj-lt"/>
                </a:rPr>
                <a:t>4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00" name="Rectangle 60"/>
            <p:cNvSpPr>
              <a:spLocks noChangeArrowheads="1"/>
            </p:cNvSpPr>
            <p:nvPr/>
          </p:nvSpPr>
          <p:spPr bwMode="auto">
            <a:xfrm>
              <a:off x="804" y="2761"/>
              <a:ext cx="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01" name="Rectangle 61"/>
            <p:cNvSpPr>
              <a:spLocks noChangeArrowheads="1"/>
            </p:cNvSpPr>
            <p:nvPr/>
          </p:nvSpPr>
          <p:spPr bwMode="auto">
            <a:xfrm>
              <a:off x="877" y="2785"/>
              <a:ext cx="27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808080"/>
                  </a:solidFill>
                  <a:effectLst/>
                  <a:latin typeface="+mj-lt"/>
                </a:rPr>
                <a:t>25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02" name="Rectangle 62"/>
            <p:cNvSpPr>
              <a:spLocks noChangeArrowheads="1"/>
            </p:cNvSpPr>
            <p:nvPr/>
          </p:nvSpPr>
          <p:spPr bwMode="auto">
            <a:xfrm>
              <a:off x="1694" y="2447"/>
              <a:ext cx="489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80"/>
                  </a:solidFill>
                  <a:effectLst/>
                  <a:latin typeface="+mj-lt"/>
                </a:rPr>
                <a:t>AsH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03" name="Rectangle 63"/>
            <p:cNvSpPr>
              <a:spLocks noChangeArrowheads="1"/>
            </p:cNvSpPr>
            <p:nvPr/>
          </p:nvSpPr>
          <p:spPr bwMode="auto">
            <a:xfrm>
              <a:off x="2285" y="2616"/>
              <a:ext cx="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b="1">
                  <a:solidFill>
                    <a:srgbClr val="000080"/>
                  </a:solidFill>
                  <a:effectLst/>
                  <a:latin typeface="+mj-lt"/>
                </a:rPr>
                <a:t>3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04" name="Rectangle 64"/>
            <p:cNvSpPr>
              <a:spLocks noChangeArrowheads="1"/>
            </p:cNvSpPr>
            <p:nvPr/>
          </p:nvSpPr>
          <p:spPr bwMode="auto">
            <a:xfrm>
              <a:off x="1694" y="2761"/>
              <a:ext cx="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05" name="Rectangle 65"/>
            <p:cNvSpPr>
              <a:spLocks noChangeArrowheads="1"/>
            </p:cNvSpPr>
            <p:nvPr/>
          </p:nvSpPr>
          <p:spPr bwMode="auto">
            <a:xfrm>
              <a:off x="1767" y="2785"/>
              <a:ext cx="27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808080"/>
                  </a:solidFill>
                  <a:effectLst/>
                  <a:latin typeface="+mj-lt"/>
                </a:rPr>
                <a:t>23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06" name="Rectangle 66"/>
            <p:cNvSpPr>
              <a:spLocks noChangeArrowheads="1"/>
            </p:cNvSpPr>
            <p:nvPr/>
          </p:nvSpPr>
          <p:spPr bwMode="auto">
            <a:xfrm>
              <a:off x="2572" y="2447"/>
              <a:ext cx="189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FF00"/>
                  </a:solidFill>
                  <a:effectLst/>
                  <a:latin typeface="+mj-lt"/>
                </a:rPr>
                <a:t>H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07" name="Rectangle 67"/>
            <p:cNvSpPr>
              <a:spLocks noChangeArrowheads="1"/>
            </p:cNvSpPr>
            <p:nvPr/>
          </p:nvSpPr>
          <p:spPr bwMode="auto">
            <a:xfrm>
              <a:off x="2795" y="2616"/>
              <a:ext cx="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b="1">
                  <a:solidFill>
                    <a:srgbClr val="00FF00"/>
                  </a:solidFill>
                  <a:effectLst/>
                  <a:latin typeface="+mj-lt"/>
                </a:rPr>
                <a:t>2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08" name="Rectangle 68"/>
            <p:cNvSpPr>
              <a:spLocks noChangeArrowheads="1"/>
            </p:cNvSpPr>
            <p:nvPr/>
          </p:nvSpPr>
          <p:spPr bwMode="auto">
            <a:xfrm>
              <a:off x="2900" y="2447"/>
              <a:ext cx="292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FF00"/>
                  </a:solidFill>
                  <a:effectLst/>
                  <a:latin typeface="+mj-lt"/>
                </a:rPr>
                <a:t>Se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09" name="Rectangle 69"/>
            <p:cNvSpPr>
              <a:spLocks noChangeArrowheads="1"/>
            </p:cNvSpPr>
            <p:nvPr/>
          </p:nvSpPr>
          <p:spPr bwMode="auto">
            <a:xfrm>
              <a:off x="2572" y="2761"/>
              <a:ext cx="135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10" name="Rectangle 70"/>
            <p:cNvSpPr>
              <a:spLocks noChangeArrowheads="1"/>
            </p:cNvSpPr>
            <p:nvPr/>
          </p:nvSpPr>
          <p:spPr bwMode="auto">
            <a:xfrm>
              <a:off x="2718" y="2785"/>
              <a:ext cx="342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808080"/>
                  </a:solidFill>
                  <a:effectLst/>
                  <a:latin typeface="+mj-lt"/>
                </a:rPr>
                <a:t>3.7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11" name="Rectangle 71"/>
            <p:cNvSpPr>
              <a:spLocks noChangeArrowheads="1"/>
            </p:cNvSpPr>
            <p:nvPr/>
          </p:nvSpPr>
          <p:spPr bwMode="auto">
            <a:xfrm>
              <a:off x="3450" y="2447"/>
              <a:ext cx="462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8000"/>
                  </a:solidFill>
                  <a:effectLst/>
                  <a:latin typeface="+mj-lt"/>
                </a:rPr>
                <a:t>HBr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12" name="Rectangle 72"/>
            <p:cNvSpPr>
              <a:spLocks noChangeArrowheads="1"/>
            </p:cNvSpPr>
            <p:nvPr/>
          </p:nvSpPr>
          <p:spPr bwMode="auto">
            <a:xfrm>
              <a:off x="3450" y="2761"/>
              <a:ext cx="135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13" name="Rectangle 73"/>
            <p:cNvSpPr>
              <a:spLocks noChangeArrowheads="1"/>
            </p:cNvSpPr>
            <p:nvPr/>
          </p:nvSpPr>
          <p:spPr bwMode="auto">
            <a:xfrm>
              <a:off x="3597" y="2785"/>
              <a:ext cx="217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808080"/>
                  </a:solidFill>
                  <a:effectLst/>
                  <a:latin typeface="+mj-lt"/>
                </a:rPr>
                <a:t>-8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14" name="Rectangle 74"/>
            <p:cNvSpPr>
              <a:spLocks noChangeArrowheads="1"/>
            </p:cNvSpPr>
            <p:nvPr/>
          </p:nvSpPr>
          <p:spPr bwMode="auto">
            <a:xfrm>
              <a:off x="2572" y="3094"/>
              <a:ext cx="189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FF00"/>
                  </a:solidFill>
                  <a:effectLst/>
                  <a:latin typeface="+mj-lt"/>
                </a:rPr>
                <a:t>H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15" name="Rectangle 75"/>
            <p:cNvSpPr>
              <a:spLocks noChangeArrowheads="1"/>
            </p:cNvSpPr>
            <p:nvPr/>
          </p:nvSpPr>
          <p:spPr bwMode="auto">
            <a:xfrm>
              <a:off x="2795" y="3264"/>
              <a:ext cx="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b="1">
                  <a:solidFill>
                    <a:srgbClr val="00FF00"/>
                  </a:solidFill>
                  <a:effectLst/>
                  <a:latin typeface="+mj-lt"/>
                </a:rPr>
                <a:t>2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16" name="Rectangle 76"/>
            <p:cNvSpPr>
              <a:spLocks noChangeArrowheads="1"/>
            </p:cNvSpPr>
            <p:nvPr/>
          </p:nvSpPr>
          <p:spPr bwMode="auto">
            <a:xfrm>
              <a:off x="2900" y="3094"/>
              <a:ext cx="273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FF00"/>
                  </a:solidFill>
                  <a:effectLst/>
                  <a:latin typeface="+mj-lt"/>
                </a:rPr>
                <a:t>Te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17" name="Rectangle 77"/>
            <p:cNvSpPr>
              <a:spLocks noChangeArrowheads="1"/>
            </p:cNvSpPr>
            <p:nvPr/>
          </p:nvSpPr>
          <p:spPr bwMode="auto">
            <a:xfrm>
              <a:off x="2572" y="3409"/>
              <a:ext cx="135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18" name="Rectangle 78"/>
            <p:cNvSpPr>
              <a:spLocks noChangeArrowheads="1"/>
            </p:cNvSpPr>
            <p:nvPr/>
          </p:nvSpPr>
          <p:spPr bwMode="auto">
            <a:xfrm>
              <a:off x="2718" y="3432"/>
              <a:ext cx="342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5F5F5F"/>
                  </a:solidFill>
                  <a:effectLst/>
                  <a:latin typeface="+mj-lt"/>
                </a:rPr>
                <a:t>3.0</a:t>
              </a:r>
              <a:endParaRPr lang="en-US">
                <a:solidFill>
                  <a:srgbClr val="5F5F5F"/>
                </a:solidFill>
                <a:effectLst/>
                <a:latin typeface="+mj-lt"/>
              </a:endParaRPr>
            </a:p>
          </p:txBody>
        </p:sp>
        <p:sp>
          <p:nvSpPr>
            <p:cNvPr id="317519" name="Rectangle 79"/>
            <p:cNvSpPr>
              <a:spLocks noChangeArrowheads="1"/>
            </p:cNvSpPr>
            <p:nvPr/>
          </p:nvSpPr>
          <p:spPr bwMode="auto">
            <a:xfrm>
              <a:off x="3450" y="3094"/>
              <a:ext cx="135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20" name="Rectangle 80"/>
            <p:cNvSpPr>
              <a:spLocks noChangeArrowheads="1"/>
            </p:cNvSpPr>
            <p:nvPr/>
          </p:nvSpPr>
          <p:spPr bwMode="auto">
            <a:xfrm>
              <a:off x="3597" y="3094"/>
              <a:ext cx="269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8000"/>
                  </a:solidFill>
                  <a:effectLst/>
                  <a:latin typeface="+mj-lt"/>
                </a:rPr>
                <a:t>HI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21" name="Rectangle 81"/>
            <p:cNvSpPr>
              <a:spLocks noChangeArrowheads="1"/>
            </p:cNvSpPr>
            <p:nvPr/>
          </p:nvSpPr>
          <p:spPr bwMode="auto">
            <a:xfrm>
              <a:off x="3450" y="3409"/>
              <a:ext cx="135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700" b="1">
                  <a:solidFill>
                    <a:srgbClr val="000000"/>
                  </a:solidFill>
                  <a:effectLst/>
                  <a:latin typeface="+mj-lt"/>
                </a:rPr>
                <a:t>  </a:t>
              </a:r>
              <a:endParaRPr lang="en-US">
                <a:effectLst/>
                <a:latin typeface="+mj-lt"/>
              </a:endParaRPr>
            </a:p>
          </p:txBody>
        </p:sp>
        <p:sp>
          <p:nvSpPr>
            <p:cNvPr id="317522" name="Rectangle 82"/>
            <p:cNvSpPr>
              <a:spLocks noChangeArrowheads="1"/>
            </p:cNvSpPr>
            <p:nvPr/>
          </p:nvSpPr>
          <p:spPr bwMode="auto">
            <a:xfrm>
              <a:off x="3597" y="3432"/>
              <a:ext cx="217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3300" b="1">
                  <a:solidFill>
                    <a:srgbClr val="5F5F5F"/>
                  </a:solidFill>
                  <a:effectLst/>
                  <a:latin typeface="+mj-lt"/>
                </a:rPr>
                <a:t>-9</a:t>
              </a:r>
              <a:endParaRPr lang="en-US">
                <a:solidFill>
                  <a:srgbClr val="5F5F5F"/>
                </a:solidFill>
                <a:effectLst/>
                <a:latin typeface="+mj-lt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3" name="Rectangle 3"/>
          <p:cNvSpPr>
            <a:spLocks noChangeArrowheads="1"/>
          </p:cNvSpPr>
          <p:nvPr/>
        </p:nvSpPr>
        <p:spPr bwMode="auto">
          <a:xfrm>
            <a:off x="1073150" y="3663950"/>
            <a:ext cx="4254500" cy="2197100"/>
          </a:xfrm>
          <a:prstGeom prst="rect">
            <a:avLst/>
          </a:prstGeom>
          <a:solidFill>
            <a:srgbClr val="00CCFF">
              <a:alpha val="3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50888" y="1989138"/>
            <a:ext cx="6373733" cy="120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Processo de formação de interações íon-solvente.</a:t>
            </a:r>
          </a:p>
          <a:p>
            <a:pPr eaLnBrk="0" hangingPunct="0"/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Energia é liberada quando o íon é solvatado:</a:t>
            </a:r>
          </a:p>
          <a:p>
            <a:pPr eaLnBrk="0" hangingPunct="0"/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Estabilização do íon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7689" name="Rectangle 9"/>
          <p:cNvSpPr>
            <a:spLocks noChangeArrowheads="1"/>
          </p:cNvSpPr>
          <p:nvPr/>
        </p:nvSpPr>
        <p:spPr bwMode="auto">
          <a:xfrm>
            <a:off x="1050925" y="1203325"/>
            <a:ext cx="2070503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Cl</a:t>
            </a:r>
            <a:r>
              <a:rPr lang="en-US" sz="32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(g)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 +   n H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</a:t>
            </a:r>
          </a:p>
        </p:txBody>
      </p:sp>
      <p:sp>
        <p:nvSpPr>
          <p:cNvPr id="327690" name="Line 10"/>
          <p:cNvSpPr>
            <a:spLocks noChangeShapeType="1"/>
          </p:cNvSpPr>
          <p:nvPr/>
        </p:nvSpPr>
        <p:spPr bwMode="auto">
          <a:xfrm>
            <a:off x="3581400" y="14478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7691" name="Rectangle 11"/>
          <p:cNvSpPr>
            <a:spLocks noChangeArrowheads="1"/>
          </p:cNvSpPr>
          <p:nvPr/>
        </p:nvSpPr>
        <p:spPr bwMode="auto">
          <a:xfrm>
            <a:off x="4556125" y="1203325"/>
            <a:ext cx="281711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Cl</a:t>
            </a:r>
            <a:r>
              <a:rPr lang="en-US" sz="3200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(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aq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)   </a:t>
            </a:r>
            <a:r>
              <a:rPr lang="en-US" sz="2400" dirty="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 </a:t>
            </a:r>
            <a:r>
              <a:rPr lang="en-US" sz="2400" dirty="0" err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calor</a:t>
            </a:r>
            <a:r>
              <a:rPr lang="en-US" sz="2400" dirty="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(</a:t>
            </a:r>
            <a:r>
              <a:rPr lang="en-US" sz="2400" dirty="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D</a:t>
            </a:r>
            <a:r>
              <a:rPr lang="en-US" sz="2400" dirty="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H)</a:t>
            </a:r>
          </a:p>
        </p:txBody>
      </p:sp>
      <p:sp>
        <p:nvSpPr>
          <p:cNvPr id="327692" name="Rectangle 12"/>
          <p:cNvSpPr>
            <a:spLocks noChangeArrowheads="1"/>
          </p:cNvSpPr>
          <p:nvPr/>
        </p:nvSpPr>
        <p:spPr bwMode="auto">
          <a:xfrm>
            <a:off x="3794125" y="3717925"/>
            <a:ext cx="77207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Cl</a:t>
            </a:r>
            <a:r>
              <a:rPr lang="en-US" sz="32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(g)</a:t>
            </a:r>
          </a:p>
        </p:txBody>
      </p:sp>
      <p:sp>
        <p:nvSpPr>
          <p:cNvPr id="327693" name="Rectangle 13"/>
          <p:cNvSpPr>
            <a:spLocks noChangeArrowheads="1"/>
          </p:cNvSpPr>
          <p:nvPr/>
        </p:nvSpPr>
        <p:spPr bwMode="auto">
          <a:xfrm>
            <a:off x="3794125" y="5013325"/>
            <a:ext cx="90249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Cl</a:t>
            </a:r>
            <a:r>
              <a:rPr lang="en-US" sz="32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(aq)</a:t>
            </a:r>
          </a:p>
        </p:txBody>
      </p:sp>
      <p:sp>
        <p:nvSpPr>
          <p:cNvPr id="327694" name="Line 14"/>
          <p:cNvSpPr>
            <a:spLocks noChangeShapeType="1"/>
          </p:cNvSpPr>
          <p:nvPr/>
        </p:nvSpPr>
        <p:spPr bwMode="auto">
          <a:xfrm>
            <a:off x="3505200" y="4038600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7695" name="Line 15"/>
          <p:cNvSpPr>
            <a:spLocks noChangeShapeType="1"/>
          </p:cNvSpPr>
          <p:nvPr/>
        </p:nvSpPr>
        <p:spPr bwMode="auto">
          <a:xfrm>
            <a:off x="3276600" y="396240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7696" name="Line 16"/>
          <p:cNvSpPr>
            <a:spLocks noChangeShapeType="1"/>
          </p:cNvSpPr>
          <p:nvPr/>
        </p:nvSpPr>
        <p:spPr bwMode="auto">
          <a:xfrm>
            <a:off x="3276600" y="5257800"/>
            <a:ext cx="45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7697" name="Rectangle 17"/>
          <p:cNvSpPr>
            <a:spLocks noChangeArrowheads="1"/>
          </p:cNvSpPr>
          <p:nvPr/>
        </p:nvSpPr>
        <p:spPr bwMode="auto">
          <a:xfrm>
            <a:off x="2193925" y="4251325"/>
            <a:ext cx="113973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n H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</a:t>
            </a:r>
          </a:p>
        </p:txBody>
      </p:sp>
      <p:sp>
        <p:nvSpPr>
          <p:cNvPr id="327698" name="Line 18"/>
          <p:cNvSpPr>
            <a:spLocks noChangeShapeType="1"/>
          </p:cNvSpPr>
          <p:nvPr/>
        </p:nvSpPr>
        <p:spPr bwMode="auto">
          <a:xfrm>
            <a:off x="1828800" y="3810000"/>
            <a:ext cx="0" cy="1752600"/>
          </a:xfrm>
          <a:prstGeom prst="line">
            <a:avLst/>
          </a:prstGeom>
          <a:noFill/>
          <a:ln w="50800">
            <a:solidFill>
              <a:srgbClr val="0099CC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7699" name="Rectangle 19"/>
          <p:cNvSpPr>
            <a:spLocks noChangeArrowheads="1"/>
          </p:cNvSpPr>
          <p:nvPr/>
        </p:nvSpPr>
        <p:spPr bwMode="auto">
          <a:xfrm>
            <a:off x="1425527" y="3716338"/>
            <a:ext cx="338233" cy="203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18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</a:t>
            </a:r>
          </a:p>
          <a:p>
            <a:pPr algn="ctr" eaLnBrk="0" hangingPunct="0"/>
            <a:r>
              <a:rPr lang="en-US" sz="18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N</a:t>
            </a:r>
          </a:p>
          <a:p>
            <a:pPr algn="ctr" eaLnBrk="0" hangingPunct="0"/>
            <a:r>
              <a:rPr lang="en-US" sz="18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</a:t>
            </a:r>
          </a:p>
          <a:p>
            <a:pPr algn="ctr" eaLnBrk="0" hangingPunct="0"/>
            <a:r>
              <a:rPr lang="en-US" sz="18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</a:t>
            </a:r>
          </a:p>
          <a:p>
            <a:pPr algn="ctr" eaLnBrk="0" hangingPunct="0"/>
            <a:r>
              <a:rPr lang="en-US" sz="18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G</a:t>
            </a:r>
          </a:p>
          <a:p>
            <a:pPr algn="ctr" eaLnBrk="0" hangingPunct="0"/>
            <a:r>
              <a:rPr lang="pt-BR" sz="18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</a:t>
            </a:r>
          </a:p>
          <a:p>
            <a:pPr algn="ctr" eaLnBrk="0" hangingPunct="0"/>
            <a:r>
              <a:rPr lang="pt-BR" sz="1800" b="1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endParaRPr lang="en-US" sz="1800" b="1">
              <a:solidFill>
                <a:srgbClr val="0099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7736" name="Line 56"/>
          <p:cNvSpPr>
            <a:spLocks noChangeShapeType="1"/>
          </p:cNvSpPr>
          <p:nvPr/>
        </p:nvSpPr>
        <p:spPr bwMode="auto">
          <a:xfrm flipV="1">
            <a:off x="4800600" y="4648200"/>
            <a:ext cx="990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7737" name="Rectangle 57"/>
          <p:cNvSpPr>
            <a:spLocks noChangeArrowheads="1"/>
          </p:cNvSpPr>
          <p:nvPr/>
        </p:nvSpPr>
        <p:spPr bwMode="auto">
          <a:xfrm>
            <a:off x="6227763" y="6092825"/>
            <a:ext cx="185794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Íon solvatado</a:t>
            </a:r>
          </a:p>
        </p:txBody>
      </p:sp>
      <p:sp>
        <p:nvSpPr>
          <p:cNvPr id="327738" name="Line 58"/>
          <p:cNvSpPr>
            <a:spLocks noChangeShapeType="1"/>
          </p:cNvSpPr>
          <p:nvPr/>
        </p:nvSpPr>
        <p:spPr bwMode="auto">
          <a:xfrm>
            <a:off x="5940425" y="1700213"/>
            <a:ext cx="1828800" cy="0"/>
          </a:xfrm>
          <a:prstGeom prst="line">
            <a:avLst/>
          </a:prstGeom>
          <a:noFill/>
          <a:ln w="50800">
            <a:solidFill>
              <a:srgbClr val="0099CC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7739" name="Rectangle 59"/>
          <p:cNvSpPr>
            <a:spLocks noChangeArrowheads="1"/>
          </p:cNvSpPr>
          <p:nvPr/>
        </p:nvSpPr>
        <p:spPr bwMode="auto">
          <a:xfrm>
            <a:off x="0" y="549275"/>
            <a:ext cx="2191626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Solvatação</a:t>
            </a:r>
          </a:p>
        </p:txBody>
      </p:sp>
      <p:pic>
        <p:nvPicPr>
          <p:cNvPr id="327740" name="Picture 6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394" b="16176"/>
          <a:stretch>
            <a:fillRect/>
          </a:stretch>
        </p:blipFill>
        <p:spPr bwMode="auto">
          <a:xfrm>
            <a:off x="5867400" y="3141663"/>
            <a:ext cx="2808288" cy="2794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7" name="Rectangle 5"/>
          <p:cNvSpPr>
            <a:spLocks noChangeArrowheads="1"/>
          </p:cNvSpPr>
          <p:nvPr/>
        </p:nvSpPr>
        <p:spPr bwMode="auto">
          <a:xfrm>
            <a:off x="0" y="549275"/>
            <a:ext cx="3091167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Efeito Indutivos</a:t>
            </a:r>
          </a:p>
        </p:txBody>
      </p:sp>
      <p:sp>
        <p:nvSpPr>
          <p:cNvPr id="320518" name="Rectangle 6"/>
          <p:cNvSpPr>
            <a:spLocks noChangeArrowheads="1"/>
          </p:cNvSpPr>
          <p:nvPr/>
        </p:nvSpPr>
        <p:spPr bwMode="auto">
          <a:xfrm>
            <a:off x="250824" y="5369718"/>
            <a:ext cx="8569325" cy="826877"/>
          </a:xfrm>
          <a:prstGeom prst="rect">
            <a:avLst/>
          </a:prstGeom>
          <a:solidFill>
            <a:srgbClr val="CC6600">
              <a:alpha val="2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20519" name="Rectangle 7"/>
          <p:cNvSpPr>
            <a:spLocks noChangeArrowheads="1"/>
          </p:cNvSpPr>
          <p:nvPr/>
        </p:nvSpPr>
        <p:spPr bwMode="auto">
          <a:xfrm>
            <a:off x="5581650" y="1938338"/>
            <a:ext cx="2590800" cy="1603375"/>
          </a:xfrm>
          <a:prstGeom prst="rect">
            <a:avLst/>
          </a:prstGeom>
          <a:solidFill>
            <a:srgbClr val="FF9900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20520" name="Rectangle 8"/>
          <p:cNvSpPr>
            <a:spLocks noChangeArrowheads="1"/>
          </p:cNvSpPr>
          <p:nvPr/>
        </p:nvSpPr>
        <p:spPr bwMode="auto">
          <a:xfrm>
            <a:off x="971550" y="1955800"/>
            <a:ext cx="2289175" cy="1604963"/>
          </a:xfrm>
          <a:prstGeom prst="rect">
            <a:avLst/>
          </a:prstGeom>
          <a:solidFill>
            <a:srgbClr val="FF9900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981075" y="1901825"/>
            <a:ext cx="2136775" cy="1570038"/>
            <a:chOff x="854" y="1219"/>
            <a:chExt cx="1346" cy="989"/>
          </a:xfrm>
        </p:grpSpPr>
        <p:sp>
          <p:nvSpPr>
            <p:cNvPr id="320522" name="Rectangle 10"/>
            <p:cNvSpPr>
              <a:spLocks noChangeArrowheads="1"/>
            </p:cNvSpPr>
            <p:nvPr/>
          </p:nvSpPr>
          <p:spPr bwMode="auto">
            <a:xfrm>
              <a:off x="854" y="1603"/>
              <a:ext cx="364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40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Cl</a:t>
              </a:r>
              <a:endParaRPr 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0523" name="Line 11"/>
            <p:cNvSpPr>
              <a:spLocks noChangeShapeType="1"/>
            </p:cNvSpPr>
            <p:nvPr/>
          </p:nvSpPr>
          <p:spPr bwMode="auto">
            <a:xfrm>
              <a:off x="1344" y="1824"/>
              <a:ext cx="480" cy="0"/>
            </a:xfrm>
            <a:prstGeom prst="line">
              <a:avLst/>
            </a:prstGeom>
            <a:noFill/>
            <a:ln w="76200">
              <a:solidFill>
                <a:srgbClr val="FF0033"/>
              </a:solidFill>
              <a:round/>
              <a:headEnd type="stealth" w="med" len="lg"/>
              <a:tailEnd type="none" w="sm" len="sm"/>
            </a:ln>
            <a:effectLst/>
          </p:spPr>
          <p:txBody>
            <a:bodyPr/>
            <a:lstStyle/>
            <a:p>
              <a:endParaRPr lang="pt-BR">
                <a:latin typeface="Symbol" pitchFamily="18" charset="2"/>
              </a:endParaRPr>
            </a:p>
          </p:txBody>
        </p:sp>
        <p:sp>
          <p:nvSpPr>
            <p:cNvPr id="320524" name="Line 12"/>
            <p:cNvSpPr>
              <a:spLocks noChangeShapeType="1"/>
            </p:cNvSpPr>
            <p:nvPr/>
          </p:nvSpPr>
          <p:spPr bwMode="auto">
            <a:xfrm>
              <a:off x="2088" y="196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pt-BR">
                <a:latin typeface="Symbol" pitchFamily="18" charset="2"/>
              </a:endParaRPr>
            </a:p>
          </p:txBody>
        </p:sp>
        <p:sp>
          <p:nvSpPr>
            <p:cNvPr id="320525" name="Line 13"/>
            <p:cNvSpPr>
              <a:spLocks noChangeShapeType="1"/>
            </p:cNvSpPr>
            <p:nvPr/>
          </p:nvSpPr>
          <p:spPr bwMode="auto">
            <a:xfrm>
              <a:off x="2088" y="1380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pt-BR">
                <a:latin typeface="Symbol" pitchFamily="18" charset="2"/>
              </a:endParaRPr>
            </a:p>
          </p:txBody>
        </p:sp>
        <p:sp>
          <p:nvSpPr>
            <p:cNvPr id="320526" name="Rectangle 14"/>
            <p:cNvSpPr>
              <a:spLocks noChangeArrowheads="1"/>
            </p:cNvSpPr>
            <p:nvPr/>
          </p:nvSpPr>
          <p:spPr bwMode="auto">
            <a:xfrm>
              <a:off x="950" y="1219"/>
              <a:ext cx="39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4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d</a:t>
              </a:r>
              <a:r>
                <a:rPr lang="en-US" sz="4000" baseline="30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-</a:t>
              </a:r>
            </a:p>
          </p:txBody>
        </p:sp>
        <p:sp>
          <p:nvSpPr>
            <p:cNvPr id="320527" name="Rectangle 15"/>
            <p:cNvSpPr>
              <a:spLocks noChangeArrowheads="1"/>
            </p:cNvSpPr>
            <p:nvPr/>
          </p:nvSpPr>
          <p:spPr bwMode="auto">
            <a:xfrm>
              <a:off x="1718" y="1219"/>
              <a:ext cx="394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40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d</a:t>
              </a:r>
              <a:r>
                <a:rPr lang="en-US" sz="4000" baseline="300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+</a:t>
              </a:r>
            </a:p>
          </p:txBody>
        </p:sp>
        <p:sp>
          <p:nvSpPr>
            <p:cNvPr id="320528" name="Rectangle 16"/>
            <p:cNvSpPr>
              <a:spLocks noChangeArrowheads="1"/>
            </p:cNvSpPr>
            <p:nvPr/>
          </p:nvSpPr>
          <p:spPr bwMode="auto">
            <a:xfrm>
              <a:off x="1910" y="1603"/>
              <a:ext cx="290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40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</a:p>
          </p:txBody>
        </p:sp>
      </p:grpSp>
      <p:sp>
        <p:nvSpPr>
          <p:cNvPr id="320529" name="Rectangle 17"/>
          <p:cNvSpPr>
            <a:spLocks noChangeArrowheads="1"/>
          </p:cNvSpPr>
          <p:nvPr/>
        </p:nvSpPr>
        <p:spPr bwMode="auto">
          <a:xfrm>
            <a:off x="5514975" y="2493963"/>
            <a:ext cx="952184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CH</a:t>
            </a:r>
            <a:r>
              <a:rPr lang="en-US" sz="40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</a:t>
            </a:r>
          </a:p>
        </p:txBody>
      </p:sp>
      <p:sp>
        <p:nvSpPr>
          <p:cNvPr id="320530" name="Line 18"/>
          <p:cNvSpPr>
            <a:spLocks noChangeShapeType="1"/>
          </p:cNvSpPr>
          <p:nvPr/>
        </p:nvSpPr>
        <p:spPr bwMode="auto">
          <a:xfrm flipH="1">
            <a:off x="6743700" y="2844800"/>
            <a:ext cx="762000" cy="0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stealth" w="med" len="lg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0531" name="Line 19"/>
          <p:cNvSpPr>
            <a:spLocks noChangeShapeType="1"/>
          </p:cNvSpPr>
          <p:nvPr/>
        </p:nvSpPr>
        <p:spPr bwMode="auto">
          <a:xfrm>
            <a:off x="7848600" y="30734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>
            <a:off x="7848600" y="213995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0533" name="Rectangle 21"/>
          <p:cNvSpPr>
            <a:spLocks noChangeArrowheads="1"/>
          </p:cNvSpPr>
          <p:nvPr/>
        </p:nvSpPr>
        <p:spPr bwMode="auto">
          <a:xfrm>
            <a:off x="7335838" y="1992313"/>
            <a:ext cx="626775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d</a:t>
            </a:r>
            <a:r>
              <a:rPr lang="en-US" sz="4000" baseline="30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-</a:t>
            </a:r>
          </a:p>
        </p:txBody>
      </p:sp>
      <p:sp>
        <p:nvSpPr>
          <p:cNvPr id="320534" name="Rectangle 22"/>
          <p:cNvSpPr>
            <a:spLocks noChangeArrowheads="1"/>
          </p:cNvSpPr>
          <p:nvPr/>
        </p:nvSpPr>
        <p:spPr bwMode="auto">
          <a:xfrm>
            <a:off x="6156325" y="1992313"/>
            <a:ext cx="625171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d</a:t>
            </a:r>
            <a:r>
              <a:rPr lang="en-US" sz="4000" baseline="30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+</a:t>
            </a:r>
          </a:p>
        </p:txBody>
      </p:sp>
      <p:sp>
        <p:nvSpPr>
          <p:cNvPr id="320535" name="Rectangle 23"/>
          <p:cNvSpPr>
            <a:spLocks noChangeArrowheads="1"/>
          </p:cNvSpPr>
          <p:nvPr/>
        </p:nvSpPr>
        <p:spPr bwMode="auto">
          <a:xfrm>
            <a:off x="7566025" y="2493963"/>
            <a:ext cx="460062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</a:t>
            </a:r>
          </a:p>
        </p:txBody>
      </p:sp>
      <p:sp>
        <p:nvSpPr>
          <p:cNvPr id="320536" name="Rectangle 24"/>
          <p:cNvSpPr>
            <a:spLocks noChangeArrowheads="1"/>
          </p:cNvSpPr>
          <p:nvPr/>
        </p:nvSpPr>
        <p:spPr bwMode="auto">
          <a:xfrm>
            <a:off x="250825" y="1541463"/>
            <a:ext cx="3449278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Grupos retiradores de elétrons</a:t>
            </a:r>
          </a:p>
        </p:txBody>
      </p:sp>
      <p:sp>
        <p:nvSpPr>
          <p:cNvPr id="320537" name="Rectangle 25"/>
          <p:cNvSpPr>
            <a:spLocks noChangeArrowheads="1"/>
          </p:cNvSpPr>
          <p:nvPr/>
        </p:nvSpPr>
        <p:spPr bwMode="auto">
          <a:xfrm>
            <a:off x="4787900" y="1541463"/>
            <a:ext cx="403225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000" b="1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Grupos doadores de elétrons</a:t>
            </a:r>
          </a:p>
        </p:txBody>
      </p:sp>
      <p:sp>
        <p:nvSpPr>
          <p:cNvPr id="320538" name="Rectangle 26"/>
          <p:cNvSpPr>
            <a:spLocks noChangeArrowheads="1"/>
          </p:cNvSpPr>
          <p:nvPr/>
        </p:nvSpPr>
        <p:spPr bwMode="auto">
          <a:xfrm>
            <a:off x="1028700" y="3630613"/>
            <a:ext cx="176388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F, Cl, Br, N, O</a:t>
            </a:r>
          </a:p>
        </p:txBody>
      </p:sp>
      <p:sp>
        <p:nvSpPr>
          <p:cNvPr id="320539" name="Rectangle 27"/>
          <p:cNvSpPr>
            <a:spLocks noChangeArrowheads="1"/>
          </p:cNvSpPr>
          <p:nvPr/>
        </p:nvSpPr>
        <p:spPr bwMode="auto">
          <a:xfrm>
            <a:off x="5899150" y="3630613"/>
            <a:ext cx="162441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R, CH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</a:t>
            </a:r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, B, Si</a:t>
            </a:r>
          </a:p>
        </p:txBody>
      </p:sp>
      <p:sp>
        <p:nvSpPr>
          <p:cNvPr id="320540" name="Rectangle 28"/>
          <p:cNvSpPr>
            <a:spLocks noChangeArrowheads="1"/>
          </p:cNvSpPr>
          <p:nvPr/>
        </p:nvSpPr>
        <p:spPr bwMode="auto">
          <a:xfrm>
            <a:off x="468313" y="4151313"/>
            <a:ext cx="3527425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Elementos eletronegativos retiram elétrons do carbono</a:t>
            </a:r>
          </a:p>
        </p:txBody>
      </p:sp>
      <p:sp>
        <p:nvSpPr>
          <p:cNvPr id="320541" name="Rectangle 29"/>
          <p:cNvSpPr>
            <a:spLocks noChangeArrowheads="1"/>
          </p:cNvSpPr>
          <p:nvPr/>
        </p:nvSpPr>
        <p:spPr bwMode="auto">
          <a:xfrm>
            <a:off x="5072063" y="4083050"/>
            <a:ext cx="3908425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n-US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Grupos alquílicos e elementos menos eletronegativos doam elétrons para o carbono</a:t>
            </a:r>
          </a:p>
        </p:txBody>
      </p:sp>
      <p:sp>
        <p:nvSpPr>
          <p:cNvPr id="320542" name="Rectangle 30"/>
          <p:cNvSpPr>
            <a:spLocks noChangeArrowheads="1"/>
          </p:cNvSpPr>
          <p:nvPr/>
        </p:nvSpPr>
        <p:spPr bwMode="auto">
          <a:xfrm>
            <a:off x="395287" y="5364957"/>
            <a:ext cx="8820150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GRUPOS RETIRADORES / DOADORES DE ELÉTRONS ATUAM SOBRE LIGAÇÕES 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s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. RESSONÂNCIA ATUA NO SISTEMA 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p</a:t>
            </a: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ChangeArrowheads="1"/>
          </p:cNvSpPr>
          <p:nvPr/>
        </p:nvSpPr>
        <p:spPr bwMode="auto">
          <a:xfrm>
            <a:off x="7175500" y="2101850"/>
            <a:ext cx="1816100" cy="673100"/>
          </a:xfrm>
          <a:prstGeom prst="rect">
            <a:avLst/>
          </a:prstGeom>
          <a:solidFill>
            <a:srgbClr val="CC6600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203200" y="2044700"/>
            <a:ext cx="2568575" cy="749300"/>
          </a:xfrm>
          <a:prstGeom prst="rect">
            <a:avLst/>
          </a:prstGeom>
          <a:solidFill>
            <a:srgbClr val="CC3300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23590" name="Line 6"/>
          <p:cNvSpPr>
            <a:spLocks noChangeShapeType="1"/>
          </p:cNvSpPr>
          <p:nvPr/>
        </p:nvSpPr>
        <p:spPr bwMode="auto">
          <a:xfrm>
            <a:off x="4572000" y="2874963"/>
            <a:ext cx="0" cy="386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591" name="Line 7"/>
          <p:cNvSpPr>
            <a:spLocks noChangeShapeType="1"/>
          </p:cNvSpPr>
          <p:nvPr/>
        </p:nvSpPr>
        <p:spPr bwMode="auto">
          <a:xfrm>
            <a:off x="539750" y="2876550"/>
            <a:ext cx="777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592" name="Rectangle 8"/>
          <p:cNvSpPr>
            <a:spLocks noChangeArrowheads="1"/>
          </p:cNvSpPr>
          <p:nvPr/>
        </p:nvSpPr>
        <p:spPr bwMode="auto">
          <a:xfrm>
            <a:off x="3495675" y="3089275"/>
            <a:ext cx="73417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3.13</a:t>
            </a:r>
          </a:p>
        </p:txBody>
      </p:sp>
      <p:sp>
        <p:nvSpPr>
          <p:cNvPr id="323593" name="Rectangle 9"/>
          <p:cNvSpPr>
            <a:spLocks noChangeArrowheads="1"/>
          </p:cNvSpPr>
          <p:nvPr/>
        </p:nvSpPr>
        <p:spPr bwMode="auto">
          <a:xfrm>
            <a:off x="3495675" y="4003675"/>
            <a:ext cx="73417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2.87</a:t>
            </a:r>
          </a:p>
        </p:txBody>
      </p:sp>
      <p:sp>
        <p:nvSpPr>
          <p:cNvPr id="323594" name="Rectangle 10"/>
          <p:cNvSpPr>
            <a:spLocks noChangeArrowheads="1"/>
          </p:cNvSpPr>
          <p:nvPr/>
        </p:nvSpPr>
        <p:spPr bwMode="auto">
          <a:xfrm>
            <a:off x="3495675" y="4822825"/>
            <a:ext cx="73417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2.81</a:t>
            </a:r>
          </a:p>
        </p:txBody>
      </p:sp>
      <p:sp>
        <p:nvSpPr>
          <p:cNvPr id="323595" name="Rectangle 11"/>
          <p:cNvSpPr>
            <a:spLocks noChangeArrowheads="1"/>
          </p:cNvSpPr>
          <p:nvPr/>
        </p:nvSpPr>
        <p:spPr bwMode="auto">
          <a:xfrm>
            <a:off x="3495675" y="5603875"/>
            <a:ext cx="73417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2.66</a:t>
            </a:r>
          </a:p>
        </p:txBody>
      </p:sp>
      <p:sp>
        <p:nvSpPr>
          <p:cNvPr id="323596" name="Rectangle 12"/>
          <p:cNvSpPr>
            <a:spLocks noChangeArrowheads="1"/>
          </p:cNvSpPr>
          <p:nvPr/>
        </p:nvSpPr>
        <p:spPr bwMode="auto">
          <a:xfrm>
            <a:off x="7686675" y="3089275"/>
            <a:ext cx="73417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4.75</a:t>
            </a:r>
          </a:p>
        </p:txBody>
      </p:sp>
      <p:sp>
        <p:nvSpPr>
          <p:cNvPr id="323597" name="Rectangle 13"/>
          <p:cNvSpPr>
            <a:spLocks noChangeArrowheads="1"/>
          </p:cNvSpPr>
          <p:nvPr/>
        </p:nvSpPr>
        <p:spPr bwMode="auto">
          <a:xfrm>
            <a:off x="7686675" y="3984625"/>
            <a:ext cx="73417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2.81</a:t>
            </a:r>
          </a:p>
        </p:txBody>
      </p:sp>
      <p:sp>
        <p:nvSpPr>
          <p:cNvPr id="323598" name="Rectangle 14"/>
          <p:cNvSpPr>
            <a:spLocks noChangeArrowheads="1"/>
          </p:cNvSpPr>
          <p:nvPr/>
        </p:nvSpPr>
        <p:spPr bwMode="auto">
          <a:xfrm>
            <a:off x="7686675" y="4918075"/>
            <a:ext cx="73417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1.29</a:t>
            </a:r>
          </a:p>
        </p:txBody>
      </p:sp>
      <p:sp>
        <p:nvSpPr>
          <p:cNvPr id="323599" name="Rectangle 15"/>
          <p:cNvSpPr>
            <a:spLocks noChangeArrowheads="1"/>
          </p:cNvSpPr>
          <p:nvPr/>
        </p:nvSpPr>
        <p:spPr bwMode="auto">
          <a:xfrm>
            <a:off x="7705725" y="5832475"/>
            <a:ext cx="73417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0.65</a:t>
            </a:r>
          </a:p>
        </p:txBody>
      </p:sp>
      <p:sp>
        <p:nvSpPr>
          <p:cNvPr id="323600" name="Rectangle 16"/>
          <p:cNvSpPr>
            <a:spLocks noChangeArrowheads="1"/>
          </p:cNvSpPr>
          <p:nvPr/>
        </p:nvSpPr>
        <p:spPr bwMode="auto">
          <a:xfrm>
            <a:off x="3276600" y="2327275"/>
            <a:ext cx="208807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Valores de pKa </a:t>
            </a:r>
          </a:p>
        </p:txBody>
      </p:sp>
      <p:sp>
        <p:nvSpPr>
          <p:cNvPr id="323601" name="Rectangle 17"/>
          <p:cNvSpPr>
            <a:spLocks noChangeArrowheads="1"/>
          </p:cNvSpPr>
          <p:nvPr/>
        </p:nvSpPr>
        <p:spPr bwMode="auto">
          <a:xfrm>
            <a:off x="220663" y="2076450"/>
            <a:ext cx="2002748" cy="63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1600" tIns="10800" rIns="21600" bIns="10800">
            <a:spAutoFit/>
          </a:bodyPr>
          <a:lstStyle/>
          <a:p>
            <a:pPr eaLnBrk="0" hangingPunct="0"/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Eletronegatividade</a:t>
            </a:r>
          </a:p>
          <a:p>
            <a:pPr eaLnBrk="0" hangingPunct="0"/>
            <a:r>
              <a:rPr lang="pt-BR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crescente </a:t>
            </a:r>
            <a:endParaRPr lang="en-US" sz="20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02" name="Line 18"/>
          <p:cNvSpPr>
            <a:spLocks noChangeShapeType="1"/>
          </p:cNvSpPr>
          <p:nvPr/>
        </p:nvSpPr>
        <p:spPr bwMode="auto">
          <a:xfrm>
            <a:off x="387350" y="2800350"/>
            <a:ext cx="0" cy="3429000"/>
          </a:xfrm>
          <a:prstGeom prst="line">
            <a:avLst/>
          </a:prstGeom>
          <a:noFill/>
          <a:ln w="76200">
            <a:solidFill>
              <a:srgbClr val="CC3300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03" name="Rectangle 19"/>
          <p:cNvSpPr>
            <a:spLocks noChangeArrowheads="1"/>
          </p:cNvSpPr>
          <p:nvPr/>
        </p:nvSpPr>
        <p:spPr bwMode="auto">
          <a:xfrm>
            <a:off x="7229475" y="2068513"/>
            <a:ext cx="1524776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múltiplos </a:t>
            </a:r>
          </a:p>
          <a:p>
            <a:pPr eaLnBrk="0" hangingPunct="0"/>
            <a:r>
              <a:rPr lang="pt-BR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substituintes</a:t>
            </a:r>
            <a:endParaRPr lang="en-US" sz="20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04" name="Line 20"/>
          <p:cNvSpPr>
            <a:spLocks noChangeShapeType="1"/>
          </p:cNvSpPr>
          <p:nvPr/>
        </p:nvSpPr>
        <p:spPr bwMode="auto">
          <a:xfrm>
            <a:off x="8769350" y="2800350"/>
            <a:ext cx="0" cy="3429000"/>
          </a:xfrm>
          <a:prstGeom prst="line">
            <a:avLst/>
          </a:prstGeom>
          <a:noFill/>
          <a:ln w="76200">
            <a:solidFill>
              <a:srgbClr val="CC6600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05" name="Rectangle 21"/>
          <p:cNvSpPr>
            <a:spLocks noChangeArrowheads="1"/>
          </p:cNvSpPr>
          <p:nvPr/>
        </p:nvSpPr>
        <p:spPr bwMode="auto">
          <a:xfrm>
            <a:off x="0" y="549275"/>
            <a:ext cx="2910027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Efeito Indutivo</a:t>
            </a:r>
          </a:p>
        </p:txBody>
      </p:sp>
      <p:sp>
        <p:nvSpPr>
          <p:cNvPr id="323606" name="AutoShape 22"/>
          <p:cNvSpPr>
            <a:spLocks noChangeAspect="1" noChangeArrowheads="1" noTextEdit="1"/>
          </p:cNvSpPr>
          <p:nvPr/>
        </p:nvSpPr>
        <p:spPr bwMode="auto">
          <a:xfrm>
            <a:off x="920750" y="3032125"/>
            <a:ext cx="6477000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08" name="Rectangle 24"/>
          <p:cNvSpPr>
            <a:spLocks noChangeArrowheads="1"/>
          </p:cNvSpPr>
          <p:nvPr/>
        </p:nvSpPr>
        <p:spPr bwMode="auto">
          <a:xfrm>
            <a:off x="1227138" y="3143250"/>
            <a:ext cx="73738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I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09" name="Rectangle 25"/>
          <p:cNvSpPr>
            <a:spLocks noChangeArrowheads="1"/>
          </p:cNvSpPr>
          <p:nvPr/>
        </p:nvSpPr>
        <p:spPr bwMode="auto">
          <a:xfrm>
            <a:off x="1677988" y="3143250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10" name="Rectangle 26"/>
          <p:cNvSpPr>
            <a:spLocks noChangeArrowheads="1"/>
          </p:cNvSpPr>
          <p:nvPr/>
        </p:nvSpPr>
        <p:spPr bwMode="auto">
          <a:xfrm>
            <a:off x="1882775" y="3143250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11" name="Rectangle 27"/>
          <p:cNvSpPr>
            <a:spLocks noChangeArrowheads="1"/>
          </p:cNvSpPr>
          <p:nvPr/>
        </p:nvSpPr>
        <p:spPr bwMode="auto">
          <a:xfrm>
            <a:off x="2106613" y="32670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effectLst/>
                <a:latin typeface="+mj-lt"/>
              </a:rPr>
              <a:t>2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12" name="Rectangle 28"/>
          <p:cNvSpPr>
            <a:spLocks noChangeArrowheads="1"/>
          </p:cNvSpPr>
          <p:nvPr/>
        </p:nvSpPr>
        <p:spPr bwMode="auto">
          <a:xfrm>
            <a:off x="2217738" y="3143250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13" name="Rectangle 29"/>
          <p:cNvSpPr>
            <a:spLocks noChangeArrowheads="1"/>
          </p:cNvSpPr>
          <p:nvPr/>
        </p:nvSpPr>
        <p:spPr bwMode="auto">
          <a:xfrm>
            <a:off x="2422525" y="3143250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14" name="Rectangle 30"/>
          <p:cNvSpPr>
            <a:spLocks noChangeArrowheads="1"/>
          </p:cNvSpPr>
          <p:nvPr/>
        </p:nvSpPr>
        <p:spPr bwMode="auto">
          <a:xfrm>
            <a:off x="2646363" y="3143250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15" name="Rectangle 31"/>
          <p:cNvSpPr>
            <a:spLocks noChangeArrowheads="1"/>
          </p:cNvSpPr>
          <p:nvPr/>
        </p:nvSpPr>
        <p:spPr bwMode="auto">
          <a:xfrm>
            <a:off x="2870200" y="3143250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16" name="Line 32"/>
          <p:cNvSpPr>
            <a:spLocks noChangeShapeType="1"/>
          </p:cNvSpPr>
          <p:nvPr/>
        </p:nvSpPr>
        <p:spPr bwMode="auto">
          <a:xfrm>
            <a:off x="1376363" y="3309938"/>
            <a:ext cx="2825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17" name="Rectangle 33"/>
          <p:cNvSpPr>
            <a:spLocks noChangeArrowheads="1"/>
          </p:cNvSpPr>
          <p:nvPr/>
        </p:nvSpPr>
        <p:spPr bwMode="auto">
          <a:xfrm>
            <a:off x="1031875" y="4016375"/>
            <a:ext cx="1603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B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18" name="Rectangle 34"/>
          <p:cNvSpPr>
            <a:spLocks noChangeArrowheads="1"/>
          </p:cNvSpPr>
          <p:nvPr/>
        </p:nvSpPr>
        <p:spPr bwMode="auto">
          <a:xfrm>
            <a:off x="1236663" y="4016375"/>
            <a:ext cx="102592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r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19" name="Rectangle 35"/>
          <p:cNvSpPr>
            <a:spLocks noChangeArrowheads="1"/>
          </p:cNvSpPr>
          <p:nvPr/>
        </p:nvSpPr>
        <p:spPr bwMode="auto">
          <a:xfrm>
            <a:off x="1697038" y="4016375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20" name="Rectangle 36"/>
          <p:cNvSpPr>
            <a:spLocks noChangeArrowheads="1"/>
          </p:cNvSpPr>
          <p:nvPr/>
        </p:nvSpPr>
        <p:spPr bwMode="auto">
          <a:xfrm>
            <a:off x="1901825" y="4016375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21" name="Rectangle 37"/>
          <p:cNvSpPr>
            <a:spLocks noChangeArrowheads="1"/>
          </p:cNvSpPr>
          <p:nvPr/>
        </p:nvSpPr>
        <p:spPr bwMode="auto">
          <a:xfrm>
            <a:off x="2125663" y="414020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effectLst/>
                <a:latin typeface="+mj-lt"/>
              </a:rPr>
              <a:t>2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22" name="Rectangle 38"/>
          <p:cNvSpPr>
            <a:spLocks noChangeArrowheads="1"/>
          </p:cNvSpPr>
          <p:nvPr/>
        </p:nvSpPr>
        <p:spPr bwMode="auto">
          <a:xfrm>
            <a:off x="2236788" y="4016375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23" name="Rectangle 39"/>
          <p:cNvSpPr>
            <a:spLocks noChangeArrowheads="1"/>
          </p:cNvSpPr>
          <p:nvPr/>
        </p:nvSpPr>
        <p:spPr bwMode="auto">
          <a:xfrm>
            <a:off x="2441575" y="4016375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24" name="Rectangle 40"/>
          <p:cNvSpPr>
            <a:spLocks noChangeArrowheads="1"/>
          </p:cNvSpPr>
          <p:nvPr/>
        </p:nvSpPr>
        <p:spPr bwMode="auto">
          <a:xfrm>
            <a:off x="2665413" y="4016375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25" name="Rectangle 41"/>
          <p:cNvSpPr>
            <a:spLocks noChangeArrowheads="1"/>
          </p:cNvSpPr>
          <p:nvPr/>
        </p:nvSpPr>
        <p:spPr bwMode="auto">
          <a:xfrm>
            <a:off x="2887663" y="4016375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26" name="Line 42"/>
          <p:cNvSpPr>
            <a:spLocks noChangeShapeType="1"/>
          </p:cNvSpPr>
          <p:nvPr/>
        </p:nvSpPr>
        <p:spPr bwMode="auto">
          <a:xfrm>
            <a:off x="1385888" y="4183063"/>
            <a:ext cx="2921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27" name="Rectangle 43"/>
          <p:cNvSpPr>
            <a:spLocks noChangeArrowheads="1"/>
          </p:cNvSpPr>
          <p:nvPr/>
        </p:nvSpPr>
        <p:spPr bwMode="auto">
          <a:xfrm>
            <a:off x="1041400" y="4851400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28" name="Rectangle 44"/>
          <p:cNvSpPr>
            <a:spLocks noChangeArrowheads="1"/>
          </p:cNvSpPr>
          <p:nvPr/>
        </p:nvSpPr>
        <p:spPr bwMode="auto">
          <a:xfrm>
            <a:off x="1246188" y="4851400"/>
            <a:ext cx="6732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l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29" name="Rectangle 45"/>
          <p:cNvSpPr>
            <a:spLocks noChangeArrowheads="1"/>
          </p:cNvSpPr>
          <p:nvPr/>
        </p:nvSpPr>
        <p:spPr bwMode="auto">
          <a:xfrm>
            <a:off x="1677988" y="4851400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30" name="Rectangle 46"/>
          <p:cNvSpPr>
            <a:spLocks noChangeArrowheads="1"/>
          </p:cNvSpPr>
          <p:nvPr/>
        </p:nvSpPr>
        <p:spPr bwMode="auto">
          <a:xfrm>
            <a:off x="1882775" y="4851400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31" name="Rectangle 47"/>
          <p:cNvSpPr>
            <a:spLocks noChangeArrowheads="1"/>
          </p:cNvSpPr>
          <p:nvPr/>
        </p:nvSpPr>
        <p:spPr bwMode="auto">
          <a:xfrm>
            <a:off x="2106613" y="497522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effectLst/>
                <a:latin typeface="+mj-lt"/>
              </a:rPr>
              <a:t>2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32" name="Rectangle 48"/>
          <p:cNvSpPr>
            <a:spLocks noChangeArrowheads="1"/>
          </p:cNvSpPr>
          <p:nvPr/>
        </p:nvSpPr>
        <p:spPr bwMode="auto">
          <a:xfrm>
            <a:off x="2217738" y="4851400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33" name="Rectangle 49"/>
          <p:cNvSpPr>
            <a:spLocks noChangeArrowheads="1"/>
          </p:cNvSpPr>
          <p:nvPr/>
        </p:nvSpPr>
        <p:spPr bwMode="auto">
          <a:xfrm>
            <a:off x="2422525" y="4851400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34" name="Rectangle 50"/>
          <p:cNvSpPr>
            <a:spLocks noChangeArrowheads="1"/>
          </p:cNvSpPr>
          <p:nvPr/>
        </p:nvSpPr>
        <p:spPr bwMode="auto">
          <a:xfrm>
            <a:off x="2646363" y="4851400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35" name="Rectangle 51"/>
          <p:cNvSpPr>
            <a:spLocks noChangeArrowheads="1"/>
          </p:cNvSpPr>
          <p:nvPr/>
        </p:nvSpPr>
        <p:spPr bwMode="auto">
          <a:xfrm>
            <a:off x="2870200" y="4851400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36" name="Line 52"/>
          <p:cNvSpPr>
            <a:spLocks noChangeShapeType="1"/>
          </p:cNvSpPr>
          <p:nvPr/>
        </p:nvSpPr>
        <p:spPr bwMode="auto">
          <a:xfrm>
            <a:off x="1358900" y="5019675"/>
            <a:ext cx="300038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37" name="Rectangle 53"/>
          <p:cNvSpPr>
            <a:spLocks noChangeArrowheads="1"/>
          </p:cNvSpPr>
          <p:nvPr/>
        </p:nvSpPr>
        <p:spPr bwMode="auto">
          <a:xfrm>
            <a:off x="1200150" y="5632450"/>
            <a:ext cx="13625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F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38" name="Rectangle 54"/>
          <p:cNvSpPr>
            <a:spLocks noChangeArrowheads="1"/>
          </p:cNvSpPr>
          <p:nvPr/>
        </p:nvSpPr>
        <p:spPr bwMode="auto">
          <a:xfrm>
            <a:off x="1677988" y="5632450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39" name="Rectangle 55"/>
          <p:cNvSpPr>
            <a:spLocks noChangeArrowheads="1"/>
          </p:cNvSpPr>
          <p:nvPr/>
        </p:nvSpPr>
        <p:spPr bwMode="auto">
          <a:xfrm>
            <a:off x="1882775" y="5632450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40" name="Rectangle 56"/>
          <p:cNvSpPr>
            <a:spLocks noChangeArrowheads="1"/>
          </p:cNvSpPr>
          <p:nvPr/>
        </p:nvSpPr>
        <p:spPr bwMode="auto">
          <a:xfrm>
            <a:off x="2106613" y="57562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effectLst/>
                <a:latin typeface="+mj-lt"/>
              </a:rPr>
              <a:t>2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41" name="Rectangle 57"/>
          <p:cNvSpPr>
            <a:spLocks noChangeArrowheads="1"/>
          </p:cNvSpPr>
          <p:nvPr/>
        </p:nvSpPr>
        <p:spPr bwMode="auto">
          <a:xfrm>
            <a:off x="2217738" y="5632450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42" name="Rectangle 58"/>
          <p:cNvSpPr>
            <a:spLocks noChangeArrowheads="1"/>
          </p:cNvSpPr>
          <p:nvPr/>
        </p:nvSpPr>
        <p:spPr bwMode="auto">
          <a:xfrm>
            <a:off x="2422525" y="5632450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43" name="Rectangle 59"/>
          <p:cNvSpPr>
            <a:spLocks noChangeArrowheads="1"/>
          </p:cNvSpPr>
          <p:nvPr/>
        </p:nvSpPr>
        <p:spPr bwMode="auto">
          <a:xfrm>
            <a:off x="2646363" y="5632450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44" name="Rectangle 60"/>
          <p:cNvSpPr>
            <a:spLocks noChangeArrowheads="1"/>
          </p:cNvSpPr>
          <p:nvPr/>
        </p:nvSpPr>
        <p:spPr bwMode="auto">
          <a:xfrm>
            <a:off x="2870200" y="5632450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45" name="Line 61"/>
          <p:cNvSpPr>
            <a:spLocks noChangeShapeType="1"/>
          </p:cNvSpPr>
          <p:nvPr/>
        </p:nvSpPr>
        <p:spPr bwMode="auto">
          <a:xfrm>
            <a:off x="1404938" y="5799138"/>
            <a:ext cx="2540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46" name="Rectangle 62"/>
          <p:cNvSpPr>
            <a:spLocks noChangeArrowheads="1"/>
          </p:cNvSpPr>
          <p:nvPr/>
        </p:nvSpPr>
        <p:spPr bwMode="auto">
          <a:xfrm>
            <a:off x="5667375" y="3143250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47" name="Rectangle 63"/>
          <p:cNvSpPr>
            <a:spLocks noChangeArrowheads="1"/>
          </p:cNvSpPr>
          <p:nvPr/>
        </p:nvSpPr>
        <p:spPr bwMode="auto">
          <a:xfrm>
            <a:off x="5872163" y="3143250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48" name="Rectangle 64"/>
          <p:cNvSpPr>
            <a:spLocks noChangeArrowheads="1"/>
          </p:cNvSpPr>
          <p:nvPr/>
        </p:nvSpPr>
        <p:spPr bwMode="auto">
          <a:xfrm>
            <a:off x="6094413" y="32670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effectLst/>
                <a:latin typeface="+mj-lt"/>
              </a:rPr>
              <a:t>3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49" name="Rectangle 65"/>
          <p:cNvSpPr>
            <a:spLocks noChangeArrowheads="1"/>
          </p:cNvSpPr>
          <p:nvPr/>
        </p:nvSpPr>
        <p:spPr bwMode="auto">
          <a:xfrm>
            <a:off x="6386513" y="3143250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50" name="Rectangle 66"/>
          <p:cNvSpPr>
            <a:spLocks noChangeArrowheads="1"/>
          </p:cNvSpPr>
          <p:nvPr/>
        </p:nvSpPr>
        <p:spPr bwMode="auto">
          <a:xfrm>
            <a:off x="6591300" y="3143250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51" name="Rectangle 67"/>
          <p:cNvSpPr>
            <a:spLocks noChangeArrowheads="1"/>
          </p:cNvSpPr>
          <p:nvPr/>
        </p:nvSpPr>
        <p:spPr bwMode="auto">
          <a:xfrm>
            <a:off x="6815138" y="3143250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52" name="Rectangle 68"/>
          <p:cNvSpPr>
            <a:spLocks noChangeArrowheads="1"/>
          </p:cNvSpPr>
          <p:nvPr/>
        </p:nvSpPr>
        <p:spPr bwMode="auto">
          <a:xfrm>
            <a:off x="7038975" y="3143250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53" name="Line 69"/>
          <p:cNvSpPr>
            <a:spLocks noChangeShapeType="1"/>
          </p:cNvSpPr>
          <p:nvPr/>
        </p:nvSpPr>
        <p:spPr bwMode="auto">
          <a:xfrm>
            <a:off x="6224588" y="3309938"/>
            <a:ext cx="14446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54" name="Rectangle 70"/>
          <p:cNvSpPr>
            <a:spLocks noChangeArrowheads="1"/>
          </p:cNvSpPr>
          <p:nvPr/>
        </p:nvSpPr>
        <p:spPr bwMode="auto">
          <a:xfrm>
            <a:off x="5229225" y="3997325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55" name="Rectangle 71"/>
          <p:cNvSpPr>
            <a:spLocks noChangeArrowheads="1"/>
          </p:cNvSpPr>
          <p:nvPr/>
        </p:nvSpPr>
        <p:spPr bwMode="auto">
          <a:xfrm>
            <a:off x="5434013" y="3997325"/>
            <a:ext cx="6732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l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56" name="Rectangle 72"/>
          <p:cNvSpPr>
            <a:spLocks noChangeArrowheads="1"/>
          </p:cNvSpPr>
          <p:nvPr/>
        </p:nvSpPr>
        <p:spPr bwMode="auto">
          <a:xfrm>
            <a:off x="5716588" y="3997325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57" name="Rectangle 73"/>
          <p:cNvSpPr>
            <a:spLocks noChangeArrowheads="1"/>
          </p:cNvSpPr>
          <p:nvPr/>
        </p:nvSpPr>
        <p:spPr bwMode="auto">
          <a:xfrm>
            <a:off x="5921375" y="3997325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58" name="Rectangle 74"/>
          <p:cNvSpPr>
            <a:spLocks noChangeArrowheads="1"/>
          </p:cNvSpPr>
          <p:nvPr/>
        </p:nvSpPr>
        <p:spPr bwMode="auto">
          <a:xfrm>
            <a:off x="6145213" y="41211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effectLst/>
                <a:latin typeface="+mj-lt"/>
              </a:rPr>
              <a:t>2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59" name="Rectangle 75"/>
          <p:cNvSpPr>
            <a:spLocks noChangeArrowheads="1"/>
          </p:cNvSpPr>
          <p:nvPr/>
        </p:nvSpPr>
        <p:spPr bwMode="auto">
          <a:xfrm>
            <a:off x="6416675" y="3997325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60" name="Rectangle 76"/>
          <p:cNvSpPr>
            <a:spLocks noChangeArrowheads="1"/>
          </p:cNvSpPr>
          <p:nvPr/>
        </p:nvSpPr>
        <p:spPr bwMode="auto">
          <a:xfrm>
            <a:off x="6621463" y="3997325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61" name="Rectangle 77"/>
          <p:cNvSpPr>
            <a:spLocks noChangeArrowheads="1"/>
          </p:cNvSpPr>
          <p:nvPr/>
        </p:nvSpPr>
        <p:spPr bwMode="auto">
          <a:xfrm>
            <a:off x="6845300" y="3997325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62" name="Rectangle 78"/>
          <p:cNvSpPr>
            <a:spLocks noChangeArrowheads="1"/>
          </p:cNvSpPr>
          <p:nvPr/>
        </p:nvSpPr>
        <p:spPr bwMode="auto">
          <a:xfrm>
            <a:off x="7067550" y="3997325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63" name="Line 79"/>
          <p:cNvSpPr>
            <a:spLocks noChangeShapeType="1"/>
          </p:cNvSpPr>
          <p:nvPr/>
        </p:nvSpPr>
        <p:spPr bwMode="auto">
          <a:xfrm>
            <a:off x="5545138" y="4165600"/>
            <a:ext cx="15398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64" name="Line 80"/>
          <p:cNvSpPr>
            <a:spLocks noChangeShapeType="1"/>
          </p:cNvSpPr>
          <p:nvPr/>
        </p:nvSpPr>
        <p:spPr bwMode="auto">
          <a:xfrm>
            <a:off x="6275388" y="4165600"/>
            <a:ext cx="12223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65" name="Rectangle 81"/>
          <p:cNvSpPr>
            <a:spLocks noChangeArrowheads="1"/>
          </p:cNvSpPr>
          <p:nvPr/>
        </p:nvSpPr>
        <p:spPr bwMode="auto">
          <a:xfrm>
            <a:off x="5080000" y="4945063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66" name="Rectangle 82"/>
          <p:cNvSpPr>
            <a:spLocks noChangeArrowheads="1"/>
          </p:cNvSpPr>
          <p:nvPr/>
        </p:nvSpPr>
        <p:spPr bwMode="auto">
          <a:xfrm>
            <a:off x="5284788" y="4945063"/>
            <a:ext cx="6732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l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67" name="Rectangle 83"/>
          <p:cNvSpPr>
            <a:spLocks noChangeArrowheads="1"/>
          </p:cNvSpPr>
          <p:nvPr/>
        </p:nvSpPr>
        <p:spPr bwMode="auto">
          <a:xfrm>
            <a:off x="5605463" y="4948238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68" name="Rectangle 84"/>
          <p:cNvSpPr>
            <a:spLocks noChangeArrowheads="1"/>
          </p:cNvSpPr>
          <p:nvPr/>
        </p:nvSpPr>
        <p:spPr bwMode="auto">
          <a:xfrm>
            <a:off x="5810250" y="4948238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69" name="Rectangle 85"/>
          <p:cNvSpPr>
            <a:spLocks noChangeArrowheads="1"/>
          </p:cNvSpPr>
          <p:nvPr/>
        </p:nvSpPr>
        <p:spPr bwMode="auto">
          <a:xfrm>
            <a:off x="6416675" y="4945063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70" name="Rectangle 86"/>
          <p:cNvSpPr>
            <a:spLocks noChangeArrowheads="1"/>
          </p:cNvSpPr>
          <p:nvPr/>
        </p:nvSpPr>
        <p:spPr bwMode="auto">
          <a:xfrm>
            <a:off x="6621463" y="4945063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71" name="Rectangle 87"/>
          <p:cNvSpPr>
            <a:spLocks noChangeArrowheads="1"/>
          </p:cNvSpPr>
          <p:nvPr/>
        </p:nvSpPr>
        <p:spPr bwMode="auto">
          <a:xfrm>
            <a:off x="6845300" y="4945063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72" name="Rectangle 88"/>
          <p:cNvSpPr>
            <a:spLocks noChangeArrowheads="1"/>
          </p:cNvSpPr>
          <p:nvPr/>
        </p:nvSpPr>
        <p:spPr bwMode="auto">
          <a:xfrm>
            <a:off x="7067550" y="4945063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73" name="Rectangle 89"/>
          <p:cNvSpPr>
            <a:spLocks noChangeArrowheads="1"/>
          </p:cNvSpPr>
          <p:nvPr/>
        </p:nvSpPr>
        <p:spPr bwMode="auto">
          <a:xfrm>
            <a:off x="5605463" y="4448175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74" name="Rectangle 90"/>
          <p:cNvSpPr>
            <a:spLocks noChangeArrowheads="1"/>
          </p:cNvSpPr>
          <p:nvPr/>
        </p:nvSpPr>
        <p:spPr bwMode="auto">
          <a:xfrm>
            <a:off x="5810250" y="4448175"/>
            <a:ext cx="6732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l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75" name="Line 91"/>
          <p:cNvSpPr>
            <a:spLocks noChangeShapeType="1"/>
          </p:cNvSpPr>
          <p:nvPr/>
        </p:nvSpPr>
        <p:spPr bwMode="auto">
          <a:xfrm>
            <a:off x="5397500" y="5113338"/>
            <a:ext cx="1889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76" name="Line 92"/>
          <p:cNvSpPr>
            <a:spLocks noChangeShapeType="1"/>
          </p:cNvSpPr>
          <p:nvPr/>
        </p:nvSpPr>
        <p:spPr bwMode="auto">
          <a:xfrm>
            <a:off x="6070600" y="5113338"/>
            <a:ext cx="32702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77" name="Line 93"/>
          <p:cNvSpPr>
            <a:spLocks noChangeShapeType="1"/>
          </p:cNvSpPr>
          <p:nvPr/>
        </p:nvSpPr>
        <p:spPr bwMode="auto">
          <a:xfrm flipV="1">
            <a:off x="5699125" y="4765675"/>
            <a:ext cx="1588" cy="2206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78" name="Rectangle 94"/>
          <p:cNvSpPr>
            <a:spLocks noChangeArrowheads="1"/>
          </p:cNvSpPr>
          <p:nvPr/>
        </p:nvSpPr>
        <p:spPr bwMode="auto">
          <a:xfrm>
            <a:off x="5397500" y="5891213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79" name="Rectangle 95"/>
          <p:cNvSpPr>
            <a:spLocks noChangeArrowheads="1"/>
          </p:cNvSpPr>
          <p:nvPr/>
        </p:nvSpPr>
        <p:spPr bwMode="auto">
          <a:xfrm>
            <a:off x="5602288" y="5891213"/>
            <a:ext cx="6732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l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80" name="Rectangle 96"/>
          <p:cNvSpPr>
            <a:spLocks noChangeArrowheads="1"/>
          </p:cNvSpPr>
          <p:nvPr/>
        </p:nvSpPr>
        <p:spPr bwMode="auto">
          <a:xfrm>
            <a:off x="5884863" y="5891213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81" name="Rectangle 97"/>
          <p:cNvSpPr>
            <a:spLocks noChangeArrowheads="1"/>
          </p:cNvSpPr>
          <p:nvPr/>
        </p:nvSpPr>
        <p:spPr bwMode="auto">
          <a:xfrm>
            <a:off x="6380163" y="5891213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82" name="Rectangle 98"/>
          <p:cNvSpPr>
            <a:spLocks noChangeArrowheads="1"/>
          </p:cNvSpPr>
          <p:nvPr/>
        </p:nvSpPr>
        <p:spPr bwMode="auto">
          <a:xfrm>
            <a:off x="6584950" y="5891213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83" name="Rectangle 99"/>
          <p:cNvSpPr>
            <a:spLocks noChangeArrowheads="1"/>
          </p:cNvSpPr>
          <p:nvPr/>
        </p:nvSpPr>
        <p:spPr bwMode="auto">
          <a:xfrm>
            <a:off x="6807200" y="5891213"/>
            <a:ext cx="19556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O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84" name="Rectangle 100"/>
          <p:cNvSpPr>
            <a:spLocks noChangeArrowheads="1"/>
          </p:cNvSpPr>
          <p:nvPr/>
        </p:nvSpPr>
        <p:spPr bwMode="auto">
          <a:xfrm>
            <a:off x="7031038" y="5891213"/>
            <a:ext cx="18434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H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85" name="Rectangle 101"/>
          <p:cNvSpPr>
            <a:spLocks noChangeArrowheads="1"/>
          </p:cNvSpPr>
          <p:nvPr/>
        </p:nvSpPr>
        <p:spPr bwMode="auto">
          <a:xfrm>
            <a:off x="5884863" y="5395913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86" name="Rectangle 102"/>
          <p:cNvSpPr>
            <a:spLocks noChangeArrowheads="1"/>
          </p:cNvSpPr>
          <p:nvPr/>
        </p:nvSpPr>
        <p:spPr bwMode="auto">
          <a:xfrm>
            <a:off x="6089650" y="5395913"/>
            <a:ext cx="6732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l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87" name="Rectangle 103"/>
          <p:cNvSpPr>
            <a:spLocks noChangeArrowheads="1"/>
          </p:cNvSpPr>
          <p:nvPr/>
        </p:nvSpPr>
        <p:spPr bwMode="auto">
          <a:xfrm>
            <a:off x="5884863" y="6388100"/>
            <a:ext cx="157094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C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88" name="Rectangle 104"/>
          <p:cNvSpPr>
            <a:spLocks noChangeArrowheads="1"/>
          </p:cNvSpPr>
          <p:nvPr/>
        </p:nvSpPr>
        <p:spPr bwMode="auto">
          <a:xfrm>
            <a:off x="6089650" y="6388100"/>
            <a:ext cx="6732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300">
                <a:solidFill>
                  <a:srgbClr val="000000"/>
                </a:solidFill>
                <a:effectLst/>
                <a:latin typeface="+mj-lt"/>
              </a:rPr>
              <a:t>l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23689" name="Line 105"/>
          <p:cNvSpPr>
            <a:spLocks noChangeShapeType="1"/>
          </p:cNvSpPr>
          <p:nvPr/>
        </p:nvSpPr>
        <p:spPr bwMode="auto">
          <a:xfrm>
            <a:off x="5713413" y="6059488"/>
            <a:ext cx="1524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90" name="Line 106"/>
          <p:cNvSpPr>
            <a:spLocks noChangeShapeType="1"/>
          </p:cNvSpPr>
          <p:nvPr/>
        </p:nvSpPr>
        <p:spPr bwMode="auto">
          <a:xfrm>
            <a:off x="6108700" y="6059488"/>
            <a:ext cx="2524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91" name="Line 107"/>
          <p:cNvSpPr>
            <a:spLocks noChangeShapeType="1"/>
          </p:cNvSpPr>
          <p:nvPr/>
        </p:nvSpPr>
        <p:spPr bwMode="auto">
          <a:xfrm flipV="1">
            <a:off x="5976938" y="5711825"/>
            <a:ext cx="1587" cy="2174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3692" name="Line 108"/>
          <p:cNvSpPr>
            <a:spLocks noChangeShapeType="1"/>
          </p:cNvSpPr>
          <p:nvPr/>
        </p:nvSpPr>
        <p:spPr bwMode="auto">
          <a:xfrm>
            <a:off x="5976938" y="6208713"/>
            <a:ext cx="1587" cy="215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304800" y="4344988"/>
            <a:ext cx="8458200" cy="1676400"/>
            <a:chOff x="192" y="2737"/>
            <a:chExt cx="5328" cy="1056"/>
          </a:xfrm>
        </p:grpSpPr>
        <p:sp>
          <p:nvSpPr>
            <p:cNvPr id="324632" name="AutoShape 24"/>
            <p:cNvSpPr>
              <a:spLocks noChangeAspect="1" noChangeArrowheads="1" noTextEdit="1"/>
            </p:cNvSpPr>
            <p:nvPr/>
          </p:nvSpPr>
          <p:spPr bwMode="auto">
            <a:xfrm>
              <a:off x="192" y="2737"/>
              <a:ext cx="532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34" name="Rectangle 26"/>
            <p:cNvSpPr>
              <a:spLocks noChangeArrowheads="1"/>
            </p:cNvSpPr>
            <p:nvPr/>
          </p:nvSpPr>
          <p:spPr bwMode="auto">
            <a:xfrm>
              <a:off x="273" y="3147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35" name="Rectangle 27"/>
            <p:cNvSpPr>
              <a:spLocks noChangeArrowheads="1"/>
            </p:cNvSpPr>
            <p:nvPr/>
          </p:nvSpPr>
          <p:spPr bwMode="auto">
            <a:xfrm>
              <a:off x="411" y="3147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36" name="Rectangle 28"/>
            <p:cNvSpPr>
              <a:spLocks noChangeArrowheads="1"/>
            </p:cNvSpPr>
            <p:nvPr/>
          </p:nvSpPr>
          <p:spPr bwMode="auto">
            <a:xfrm>
              <a:off x="562" y="3231"/>
              <a:ext cx="78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/>
                  <a:latin typeface="+mj-lt"/>
                </a:rPr>
                <a:t>3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37" name="Rectangle 29"/>
            <p:cNvSpPr>
              <a:spLocks noChangeArrowheads="1"/>
            </p:cNvSpPr>
            <p:nvPr/>
          </p:nvSpPr>
          <p:spPr bwMode="auto">
            <a:xfrm>
              <a:off x="865" y="3147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38" name="Rectangle 30"/>
            <p:cNvSpPr>
              <a:spLocks noChangeArrowheads="1"/>
            </p:cNvSpPr>
            <p:nvPr/>
          </p:nvSpPr>
          <p:spPr bwMode="auto">
            <a:xfrm>
              <a:off x="859" y="2816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39" name="Rectangle 31"/>
            <p:cNvSpPr>
              <a:spLocks noChangeArrowheads="1"/>
            </p:cNvSpPr>
            <p:nvPr/>
          </p:nvSpPr>
          <p:spPr bwMode="auto">
            <a:xfrm>
              <a:off x="1149" y="3313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40" name="Rectangle 32"/>
            <p:cNvSpPr>
              <a:spLocks noChangeArrowheads="1"/>
            </p:cNvSpPr>
            <p:nvPr/>
          </p:nvSpPr>
          <p:spPr bwMode="auto">
            <a:xfrm>
              <a:off x="1299" y="3313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41" name="Line 33"/>
            <p:cNvSpPr>
              <a:spLocks noChangeShapeType="1"/>
            </p:cNvSpPr>
            <p:nvPr/>
          </p:nvSpPr>
          <p:spPr bwMode="auto">
            <a:xfrm>
              <a:off x="650" y="3259"/>
              <a:ext cx="203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42" name="Line 34"/>
            <p:cNvSpPr>
              <a:spLocks noChangeShapeType="1"/>
            </p:cNvSpPr>
            <p:nvPr/>
          </p:nvSpPr>
          <p:spPr bwMode="auto">
            <a:xfrm flipV="1">
              <a:off x="953" y="3026"/>
              <a:ext cx="1" cy="14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43" name="Line 35"/>
            <p:cNvSpPr>
              <a:spLocks noChangeShapeType="1"/>
            </p:cNvSpPr>
            <p:nvPr/>
          </p:nvSpPr>
          <p:spPr bwMode="auto">
            <a:xfrm flipV="1">
              <a:off x="903" y="3026"/>
              <a:ext cx="1" cy="14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44" name="Line 36"/>
            <p:cNvSpPr>
              <a:spLocks noChangeShapeType="1"/>
            </p:cNvSpPr>
            <p:nvPr/>
          </p:nvSpPr>
          <p:spPr bwMode="auto">
            <a:xfrm>
              <a:off x="1016" y="3308"/>
              <a:ext cx="120" cy="7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45" name="Rectangle 37"/>
            <p:cNvSpPr>
              <a:spLocks noChangeArrowheads="1"/>
            </p:cNvSpPr>
            <p:nvPr/>
          </p:nvSpPr>
          <p:spPr bwMode="auto">
            <a:xfrm>
              <a:off x="2461" y="3147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46" name="Rectangle 38"/>
            <p:cNvSpPr>
              <a:spLocks noChangeArrowheads="1"/>
            </p:cNvSpPr>
            <p:nvPr/>
          </p:nvSpPr>
          <p:spPr bwMode="auto">
            <a:xfrm>
              <a:off x="2599" y="3147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47" name="Rectangle 39"/>
            <p:cNvSpPr>
              <a:spLocks noChangeArrowheads="1"/>
            </p:cNvSpPr>
            <p:nvPr/>
          </p:nvSpPr>
          <p:spPr bwMode="auto">
            <a:xfrm>
              <a:off x="2749" y="3231"/>
              <a:ext cx="78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/>
                  <a:latin typeface="+mj-lt"/>
                </a:rPr>
                <a:t>2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48" name="Rectangle 40"/>
            <p:cNvSpPr>
              <a:spLocks noChangeArrowheads="1"/>
            </p:cNvSpPr>
            <p:nvPr/>
          </p:nvSpPr>
          <p:spPr bwMode="auto">
            <a:xfrm>
              <a:off x="3059" y="3147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49" name="Rectangle 41"/>
            <p:cNvSpPr>
              <a:spLocks noChangeArrowheads="1"/>
            </p:cNvSpPr>
            <p:nvPr/>
          </p:nvSpPr>
          <p:spPr bwMode="auto">
            <a:xfrm>
              <a:off x="3053" y="2816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50" name="Rectangle 42"/>
            <p:cNvSpPr>
              <a:spLocks noChangeArrowheads="1"/>
            </p:cNvSpPr>
            <p:nvPr/>
          </p:nvSpPr>
          <p:spPr bwMode="auto">
            <a:xfrm>
              <a:off x="3342" y="3313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51" name="Rectangle 43"/>
            <p:cNvSpPr>
              <a:spLocks noChangeArrowheads="1"/>
            </p:cNvSpPr>
            <p:nvPr/>
          </p:nvSpPr>
          <p:spPr bwMode="auto">
            <a:xfrm>
              <a:off x="3493" y="3313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52" name="Rectangle 44"/>
            <p:cNvSpPr>
              <a:spLocks noChangeArrowheads="1"/>
            </p:cNvSpPr>
            <p:nvPr/>
          </p:nvSpPr>
          <p:spPr bwMode="auto">
            <a:xfrm>
              <a:off x="2051" y="3147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53" name="Rectangle 45"/>
            <p:cNvSpPr>
              <a:spLocks noChangeArrowheads="1"/>
            </p:cNvSpPr>
            <p:nvPr/>
          </p:nvSpPr>
          <p:spPr bwMode="auto">
            <a:xfrm>
              <a:off x="2189" y="3147"/>
              <a:ext cx="4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l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54" name="Line 46"/>
            <p:cNvSpPr>
              <a:spLocks noChangeShapeType="1"/>
            </p:cNvSpPr>
            <p:nvPr/>
          </p:nvSpPr>
          <p:spPr bwMode="auto">
            <a:xfrm>
              <a:off x="2837" y="3259"/>
              <a:ext cx="21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55" name="Line 47"/>
            <p:cNvSpPr>
              <a:spLocks noChangeShapeType="1"/>
            </p:cNvSpPr>
            <p:nvPr/>
          </p:nvSpPr>
          <p:spPr bwMode="auto">
            <a:xfrm flipV="1">
              <a:off x="3147" y="3026"/>
              <a:ext cx="1" cy="14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56" name="Line 48"/>
            <p:cNvSpPr>
              <a:spLocks noChangeShapeType="1"/>
            </p:cNvSpPr>
            <p:nvPr/>
          </p:nvSpPr>
          <p:spPr bwMode="auto">
            <a:xfrm flipV="1">
              <a:off x="3097" y="3026"/>
              <a:ext cx="1" cy="14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57" name="Line 49"/>
            <p:cNvSpPr>
              <a:spLocks noChangeShapeType="1"/>
            </p:cNvSpPr>
            <p:nvPr/>
          </p:nvSpPr>
          <p:spPr bwMode="auto">
            <a:xfrm>
              <a:off x="3210" y="3308"/>
              <a:ext cx="120" cy="7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58" name="Line 50"/>
            <p:cNvSpPr>
              <a:spLocks noChangeShapeType="1"/>
            </p:cNvSpPr>
            <p:nvPr/>
          </p:nvSpPr>
          <p:spPr bwMode="auto">
            <a:xfrm flipH="1">
              <a:off x="2264" y="3259"/>
              <a:ext cx="185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59" name="Rectangle 51"/>
            <p:cNvSpPr>
              <a:spLocks noChangeArrowheads="1"/>
            </p:cNvSpPr>
            <p:nvPr/>
          </p:nvSpPr>
          <p:spPr bwMode="auto">
            <a:xfrm>
              <a:off x="4530" y="3147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60" name="Rectangle 52"/>
            <p:cNvSpPr>
              <a:spLocks noChangeArrowheads="1"/>
            </p:cNvSpPr>
            <p:nvPr/>
          </p:nvSpPr>
          <p:spPr bwMode="auto">
            <a:xfrm>
              <a:off x="4864" y="3147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61" name="Rectangle 53"/>
            <p:cNvSpPr>
              <a:spLocks noChangeArrowheads="1"/>
            </p:cNvSpPr>
            <p:nvPr/>
          </p:nvSpPr>
          <p:spPr bwMode="auto">
            <a:xfrm>
              <a:off x="4858" y="2816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62" name="Rectangle 54"/>
            <p:cNvSpPr>
              <a:spLocks noChangeArrowheads="1"/>
            </p:cNvSpPr>
            <p:nvPr/>
          </p:nvSpPr>
          <p:spPr bwMode="auto">
            <a:xfrm>
              <a:off x="5148" y="3313"/>
              <a:ext cx="133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63" name="Rectangle 55"/>
            <p:cNvSpPr>
              <a:spLocks noChangeArrowheads="1"/>
            </p:cNvSpPr>
            <p:nvPr/>
          </p:nvSpPr>
          <p:spPr bwMode="auto">
            <a:xfrm>
              <a:off x="5298" y="3313"/>
              <a:ext cx="12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64" name="Rectangle 56"/>
            <p:cNvSpPr>
              <a:spLocks noChangeArrowheads="1"/>
            </p:cNvSpPr>
            <p:nvPr/>
          </p:nvSpPr>
          <p:spPr bwMode="auto">
            <a:xfrm>
              <a:off x="4530" y="3479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65" name="Rectangle 57"/>
            <p:cNvSpPr>
              <a:spLocks noChangeArrowheads="1"/>
            </p:cNvSpPr>
            <p:nvPr/>
          </p:nvSpPr>
          <p:spPr bwMode="auto">
            <a:xfrm>
              <a:off x="4668" y="3479"/>
              <a:ext cx="4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l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66" name="Rectangle 58"/>
            <p:cNvSpPr>
              <a:spLocks noChangeArrowheads="1"/>
            </p:cNvSpPr>
            <p:nvPr/>
          </p:nvSpPr>
          <p:spPr bwMode="auto">
            <a:xfrm>
              <a:off x="4530" y="2816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67" name="Rectangle 59"/>
            <p:cNvSpPr>
              <a:spLocks noChangeArrowheads="1"/>
            </p:cNvSpPr>
            <p:nvPr/>
          </p:nvSpPr>
          <p:spPr bwMode="auto">
            <a:xfrm>
              <a:off x="4668" y="2816"/>
              <a:ext cx="4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l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68" name="Rectangle 60"/>
            <p:cNvSpPr>
              <a:spLocks noChangeArrowheads="1"/>
            </p:cNvSpPr>
            <p:nvPr/>
          </p:nvSpPr>
          <p:spPr bwMode="auto">
            <a:xfrm>
              <a:off x="4101" y="3147"/>
              <a:ext cx="10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69" name="Rectangle 61"/>
            <p:cNvSpPr>
              <a:spLocks noChangeArrowheads="1"/>
            </p:cNvSpPr>
            <p:nvPr/>
          </p:nvSpPr>
          <p:spPr bwMode="auto">
            <a:xfrm>
              <a:off x="4239" y="3147"/>
              <a:ext cx="4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>
                  <a:solidFill>
                    <a:srgbClr val="000000"/>
                  </a:solidFill>
                  <a:effectLst/>
                  <a:latin typeface="+mj-lt"/>
                </a:rPr>
                <a:t>l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24670" name="Line 62"/>
            <p:cNvSpPr>
              <a:spLocks noChangeShapeType="1"/>
            </p:cNvSpPr>
            <p:nvPr/>
          </p:nvSpPr>
          <p:spPr bwMode="auto">
            <a:xfrm>
              <a:off x="4680" y="3259"/>
              <a:ext cx="172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71" name="Line 63"/>
            <p:cNvSpPr>
              <a:spLocks noChangeShapeType="1"/>
            </p:cNvSpPr>
            <p:nvPr/>
          </p:nvSpPr>
          <p:spPr bwMode="auto">
            <a:xfrm flipV="1">
              <a:off x="4952" y="3026"/>
              <a:ext cx="1" cy="14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72" name="Line 64"/>
            <p:cNvSpPr>
              <a:spLocks noChangeShapeType="1"/>
            </p:cNvSpPr>
            <p:nvPr/>
          </p:nvSpPr>
          <p:spPr bwMode="auto">
            <a:xfrm flipV="1">
              <a:off x="4902" y="3026"/>
              <a:ext cx="1" cy="14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73" name="Line 65"/>
            <p:cNvSpPr>
              <a:spLocks noChangeShapeType="1"/>
            </p:cNvSpPr>
            <p:nvPr/>
          </p:nvSpPr>
          <p:spPr bwMode="auto">
            <a:xfrm>
              <a:off x="5015" y="3308"/>
              <a:ext cx="120" cy="7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74" name="Line 66"/>
            <p:cNvSpPr>
              <a:spLocks noChangeShapeType="1"/>
            </p:cNvSpPr>
            <p:nvPr/>
          </p:nvSpPr>
          <p:spPr bwMode="auto">
            <a:xfrm>
              <a:off x="4592" y="3358"/>
              <a:ext cx="1" cy="14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75" name="Line 67"/>
            <p:cNvSpPr>
              <a:spLocks noChangeShapeType="1"/>
            </p:cNvSpPr>
            <p:nvPr/>
          </p:nvSpPr>
          <p:spPr bwMode="auto">
            <a:xfrm flipV="1">
              <a:off x="4592" y="3026"/>
              <a:ext cx="1" cy="14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24676" name="Line 68"/>
            <p:cNvSpPr>
              <a:spLocks noChangeShapeType="1"/>
            </p:cNvSpPr>
            <p:nvPr/>
          </p:nvSpPr>
          <p:spPr bwMode="auto">
            <a:xfrm flipH="1">
              <a:off x="4314" y="3259"/>
              <a:ext cx="203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</p:grpSp>
      <p:pic>
        <p:nvPicPr>
          <p:cNvPr id="324610" name="Picture 2"/>
          <p:cNvPicPr>
            <a:picLocks noChangeArrowheads="1"/>
          </p:cNvPicPr>
          <p:nvPr/>
        </p:nvPicPr>
        <p:blipFill>
          <a:blip r:embed="rId2" cstate="print"/>
          <a:srcRect l="3310" t="11320" r="7320" b="41139"/>
          <a:stretch>
            <a:fillRect/>
          </a:stretch>
        </p:blipFill>
        <p:spPr bwMode="auto">
          <a:xfrm>
            <a:off x="228600" y="1344613"/>
            <a:ext cx="8610600" cy="285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4623" name="Line 15"/>
          <p:cNvSpPr>
            <a:spLocks noChangeShapeType="1"/>
          </p:cNvSpPr>
          <p:nvPr/>
        </p:nvSpPr>
        <p:spPr bwMode="auto">
          <a:xfrm flipH="1">
            <a:off x="3581400" y="5181600"/>
            <a:ext cx="304800" cy="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stealth" w="med" len="med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4624" name="Line 16"/>
          <p:cNvSpPr>
            <a:spLocks noChangeShapeType="1"/>
          </p:cNvSpPr>
          <p:nvPr/>
        </p:nvSpPr>
        <p:spPr bwMode="auto">
          <a:xfrm flipH="1">
            <a:off x="6858000" y="5181600"/>
            <a:ext cx="304800" cy="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stealth" w="med" len="med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4625" name="Line 17"/>
          <p:cNvSpPr>
            <a:spLocks noChangeShapeType="1"/>
          </p:cNvSpPr>
          <p:nvPr/>
        </p:nvSpPr>
        <p:spPr bwMode="auto">
          <a:xfrm>
            <a:off x="7296150" y="5314950"/>
            <a:ext cx="0" cy="3048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stealth" w="med" len="med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4626" name="Line 18"/>
          <p:cNvSpPr>
            <a:spLocks noChangeShapeType="1"/>
          </p:cNvSpPr>
          <p:nvPr/>
        </p:nvSpPr>
        <p:spPr bwMode="auto">
          <a:xfrm flipV="1">
            <a:off x="7296150" y="4762500"/>
            <a:ext cx="0" cy="304800"/>
          </a:xfrm>
          <a:prstGeom prst="line">
            <a:avLst/>
          </a:prstGeom>
          <a:noFill/>
          <a:ln w="50800">
            <a:solidFill>
              <a:srgbClr val="FF0033"/>
            </a:solidFill>
            <a:round/>
            <a:headEnd type="none" w="sm" len="sm"/>
            <a:tailEnd type="stealth" w="med" len="med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5241925" y="6080125"/>
            <a:ext cx="57868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CC6600"/>
                </a:solidFill>
                <a:effectLst/>
                <a:latin typeface="+mj-lt"/>
              </a:rPr>
              <a:t>2.8</a:t>
            </a:r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8061325" y="6080125"/>
            <a:ext cx="57868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CC6600"/>
                </a:solidFill>
                <a:effectLst/>
                <a:latin typeface="+mj-lt"/>
              </a:rPr>
              <a:t>0.7</a:t>
            </a:r>
          </a:p>
        </p:txBody>
      </p:sp>
      <p:sp>
        <p:nvSpPr>
          <p:cNvPr id="324629" name="Rectangle 21"/>
          <p:cNvSpPr>
            <a:spLocks noChangeArrowheads="1"/>
          </p:cNvSpPr>
          <p:nvPr/>
        </p:nvSpPr>
        <p:spPr bwMode="auto">
          <a:xfrm>
            <a:off x="1736725" y="6080125"/>
            <a:ext cx="57868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 b="1">
                <a:solidFill>
                  <a:srgbClr val="CC6600"/>
                </a:solidFill>
                <a:effectLst/>
                <a:latin typeface="+mj-lt"/>
              </a:rPr>
              <a:t>4.8</a:t>
            </a:r>
          </a:p>
        </p:txBody>
      </p:sp>
      <p:sp>
        <p:nvSpPr>
          <p:cNvPr id="324630" name="Rectangle 22"/>
          <p:cNvSpPr>
            <a:spLocks noChangeArrowheads="1"/>
          </p:cNvSpPr>
          <p:nvPr/>
        </p:nvSpPr>
        <p:spPr bwMode="auto">
          <a:xfrm>
            <a:off x="365125" y="5989638"/>
            <a:ext cx="830035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/>
                <a:latin typeface="+mj-lt"/>
              </a:rPr>
              <a:t>pKa </a:t>
            </a:r>
            <a:r>
              <a:rPr lang="en-US" sz="3200">
                <a:effectLst/>
                <a:latin typeface="+mj-lt"/>
              </a:rPr>
              <a:t>:</a:t>
            </a:r>
          </a:p>
        </p:txBody>
      </p:sp>
      <p:sp>
        <p:nvSpPr>
          <p:cNvPr id="324631" name="Rectangle 23"/>
          <p:cNvSpPr>
            <a:spLocks noChangeArrowheads="1"/>
          </p:cNvSpPr>
          <p:nvPr/>
        </p:nvSpPr>
        <p:spPr bwMode="auto">
          <a:xfrm>
            <a:off x="0" y="549275"/>
            <a:ext cx="2910027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Efeito Indutivo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9" name="Rectangle 5"/>
          <p:cNvSpPr>
            <a:spLocks noChangeArrowheads="1"/>
          </p:cNvSpPr>
          <p:nvPr/>
        </p:nvSpPr>
        <p:spPr bwMode="auto">
          <a:xfrm>
            <a:off x="0" y="549275"/>
            <a:ext cx="2979598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5F5F5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Efeito da Carga</a:t>
            </a:r>
          </a:p>
        </p:txBody>
      </p:sp>
      <p:sp>
        <p:nvSpPr>
          <p:cNvPr id="333830" name="Rectangle 6"/>
          <p:cNvSpPr>
            <a:spLocks noChangeArrowheads="1"/>
          </p:cNvSpPr>
          <p:nvPr/>
        </p:nvSpPr>
        <p:spPr bwMode="auto">
          <a:xfrm>
            <a:off x="6711950" y="1530350"/>
            <a:ext cx="2273300" cy="1587500"/>
          </a:xfrm>
          <a:prstGeom prst="rect">
            <a:avLst/>
          </a:prstGeom>
          <a:solidFill>
            <a:srgbClr val="C0C0C0">
              <a:alpha val="3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33831" name="Rectangle 7"/>
          <p:cNvSpPr>
            <a:spLocks noChangeArrowheads="1"/>
          </p:cNvSpPr>
          <p:nvPr/>
        </p:nvSpPr>
        <p:spPr bwMode="auto">
          <a:xfrm>
            <a:off x="3435350" y="1530350"/>
            <a:ext cx="3111500" cy="2501900"/>
          </a:xfrm>
          <a:prstGeom prst="rect">
            <a:avLst/>
          </a:prstGeom>
          <a:solidFill>
            <a:srgbClr val="DDDDDD">
              <a:alpha val="3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33832" name="Rectangle 8"/>
          <p:cNvSpPr>
            <a:spLocks noChangeArrowheads="1"/>
          </p:cNvSpPr>
          <p:nvPr/>
        </p:nvSpPr>
        <p:spPr bwMode="auto">
          <a:xfrm>
            <a:off x="611188" y="1571625"/>
            <a:ext cx="2587625" cy="1739900"/>
          </a:xfrm>
          <a:prstGeom prst="rect">
            <a:avLst/>
          </a:prstGeom>
          <a:solidFill>
            <a:schemeClr val="folHlink">
              <a:alpha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33833" name="Rectangle 9"/>
          <p:cNvSpPr>
            <a:spLocks noChangeArrowheads="1"/>
          </p:cNvSpPr>
          <p:nvPr/>
        </p:nvSpPr>
        <p:spPr bwMode="auto">
          <a:xfrm>
            <a:off x="6711950" y="4578350"/>
            <a:ext cx="2349500" cy="1892300"/>
          </a:xfrm>
          <a:prstGeom prst="rect">
            <a:avLst/>
          </a:prstGeom>
          <a:solidFill>
            <a:schemeClr val="folHlink">
              <a:alpha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33835" name="Line 11"/>
          <p:cNvSpPr>
            <a:spLocks noChangeShapeType="1"/>
          </p:cNvSpPr>
          <p:nvPr/>
        </p:nvSpPr>
        <p:spPr bwMode="auto">
          <a:xfrm>
            <a:off x="228600" y="1447800"/>
            <a:ext cx="822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33836" name="Line 12"/>
          <p:cNvSpPr>
            <a:spLocks noChangeShapeType="1"/>
          </p:cNvSpPr>
          <p:nvPr/>
        </p:nvSpPr>
        <p:spPr bwMode="auto">
          <a:xfrm>
            <a:off x="3352800" y="1447800"/>
            <a:ext cx="0" cy="495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33837" name="Line 13"/>
          <p:cNvSpPr>
            <a:spLocks noChangeShapeType="1"/>
          </p:cNvSpPr>
          <p:nvPr/>
        </p:nvSpPr>
        <p:spPr bwMode="auto">
          <a:xfrm>
            <a:off x="6629400" y="1447800"/>
            <a:ext cx="0" cy="495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33838" name="Rectangle 14"/>
          <p:cNvSpPr>
            <a:spLocks noChangeArrowheads="1"/>
          </p:cNvSpPr>
          <p:nvPr/>
        </p:nvSpPr>
        <p:spPr bwMode="auto">
          <a:xfrm>
            <a:off x="2422525" y="166052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16</a:t>
            </a:r>
          </a:p>
        </p:txBody>
      </p:sp>
      <p:sp>
        <p:nvSpPr>
          <p:cNvPr id="333839" name="Rectangle 15"/>
          <p:cNvSpPr>
            <a:spLocks noChangeArrowheads="1"/>
          </p:cNvSpPr>
          <p:nvPr/>
        </p:nvSpPr>
        <p:spPr bwMode="auto">
          <a:xfrm>
            <a:off x="2232025" y="2384425"/>
            <a:ext cx="823944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-1.74</a:t>
            </a:r>
          </a:p>
        </p:txBody>
      </p:sp>
      <p:sp>
        <p:nvSpPr>
          <p:cNvPr id="333840" name="Rectangle 16"/>
          <p:cNvSpPr>
            <a:spLocks noChangeArrowheads="1"/>
          </p:cNvSpPr>
          <p:nvPr/>
        </p:nvSpPr>
        <p:spPr bwMode="auto">
          <a:xfrm>
            <a:off x="2270125" y="3413125"/>
            <a:ext cx="668453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-3.5</a:t>
            </a:r>
          </a:p>
        </p:txBody>
      </p:sp>
      <p:sp>
        <p:nvSpPr>
          <p:cNvPr id="333841" name="Rectangle 17"/>
          <p:cNvSpPr>
            <a:spLocks noChangeArrowheads="1"/>
          </p:cNvSpPr>
          <p:nvPr/>
        </p:nvSpPr>
        <p:spPr bwMode="auto">
          <a:xfrm>
            <a:off x="2498725" y="4632325"/>
            <a:ext cx="43601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-6</a:t>
            </a:r>
          </a:p>
        </p:txBody>
      </p:sp>
      <p:sp>
        <p:nvSpPr>
          <p:cNvPr id="333842" name="Rectangle 18"/>
          <p:cNvSpPr>
            <a:spLocks noChangeArrowheads="1"/>
          </p:cNvSpPr>
          <p:nvPr/>
        </p:nvSpPr>
        <p:spPr bwMode="auto">
          <a:xfrm>
            <a:off x="2498725" y="5622925"/>
            <a:ext cx="43601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-7</a:t>
            </a:r>
          </a:p>
        </p:txBody>
      </p:sp>
      <p:sp>
        <p:nvSpPr>
          <p:cNvPr id="333843" name="Rectangle 19"/>
          <p:cNvSpPr>
            <a:spLocks noChangeArrowheads="1"/>
          </p:cNvSpPr>
          <p:nvPr/>
        </p:nvSpPr>
        <p:spPr bwMode="auto">
          <a:xfrm>
            <a:off x="5622925" y="166052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34</a:t>
            </a:r>
          </a:p>
        </p:txBody>
      </p:sp>
      <p:sp>
        <p:nvSpPr>
          <p:cNvPr id="333844" name="Rectangle 20"/>
          <p:cNvSpPr>
            <a:spLocks noChangeArrowheads="1"/>
          </p:cNvSpPr>
          <p:nvPr/>
        </p:nvSpPr>
        <p:spPr bwMode="auto">
          <a:xfrm>
            <a:off x="5470525" y="3108325"/>
            <a:ext cx="729367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9.24</a:t>
            </a:r>
          </a:p>
        </p:txBody>
      </p:sp>
      <p:sp>
        <p:nvSpPr>
          <p:cNvPr id="333845" name="Rectangle 21"/>
          <p:cNvSpPr>
            <a:spLocks noChangeArrowheads="1"/>
          </p:cNvSpPr>
          <p:nvPr/>
        </p:nvSpPr>
        <p:spPr bwMode="auto">
          <a:xfrm>
            <a:off x="5699125" y="440372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10</a:t>
            </a:r>
          </a:p>
        </p:txBody>
      </p:sp>
      <p:sp>
        <p:nvSpPr>
          <p:cNvPr id="333846" name="Rectangle 22"/>
          <p:cNvSpPr>
            <a:spLocks noChangeArrowheads="1"/>
          </p:cNvSpPr>
          <p:nvPr/>
        </p:nvSpPr>
        <p:spPr bwMode="auto">
          <a:xfrm>
            <a:off x="5622925" y="5241925"/>
            <a:ext cx="59150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-10</a:t>
            </a:r>
          </a:p>
        </p:txBody>
      </p:sp>
      <p:sp>
        <p:nvSpPr>
          <p:cNvPr id="333847" name="Rectangle 23"/>
          <p:cNvSpPr>
            <a:spLocks noChangeArrowheads="1"/>
          </p:cNvSpPr>
          <p:nvPr/>
        </p:nvSpPr>
        <p:spPr bwMode="auto">
          <a:xfrm>
            <a:off x="8137525" y="166052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25</a:t>
            </a:r>
          </a:p>
        </p:txBody>
      </p:sp>
      <p:sp>
        <p:nvSpPr>
          <p:cNvPr id="333848" name="Rectangle 24"/>
          <p:cNvSpPr>
            <a:spLocks noChangeArrowheads="1"/>
          </p:cNvSpPr>
          <p:nvPr/>
        </p:nvSpPr>
        <p:spPr bwMode="auto">
          <a:xfrm>
            <a:off x="8366125" y="2498725"/>
            <a:ext cx="34144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/>
                <a:latin typeface="+mj-lt"/>
              </a:rPr>
              <a:t>4</a:t>
            </a:r>
          </a:p>
        </p:txBody>
      </p:sp>
      <p:sp>
        <p:nvSpPr>
          <p:cNvPr id="333849" name="Rectangle 25"/>
          <p:cNvSpPr>
            <a:spLocks noChangeArrowheads="1"/>
          </p:cNvSpPr>
          <p:nvPr/>
        </p:nvSpPr>
        <p:spPr bwMode="auto">
          <a:xfrm>
            <a:off x="3646488" y="981075"/>
            <a:ext cx="208807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/>
                <a:latin typeface="+mj-lt"/>
              </a:rPr>
              <a:t>Valores de pKa </a:t>
            </a:r>
          </a:p>
        </p:txBody>
      </p:sp>
      <p:sp>
        <p:nvSpPr>
          <p:cNvPr id="333853" name="Rectangle 29"/>
          <p:cNvSpPr>
            <a:spLocks noChangeArrowheads="1"/>
          </p:cNvSpPr>
          <p:nvPr/>
        </p:nvSpPr>
        <p:spPr bwMode="auto">
          <a:xfrm>
            <a:off x="6659563" y="4603750"/>
            <a:ext cx="2378075" cy="132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000" b="1">
                <a:effectLst/>
                <a:latin typeface="+mj-lt"/>
              </a:rPr>
              <a:t>Espécies protonadas são mais ácidas que qualquer próton do composto original</a:t>
            </a:r>
          </a:p>
        </p:txBody>
      </p:sp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304800" y="1600200"/>
            <a:ext cx="7737475" cy="5011738"/>
            <a:chOff x="192" y="1008"/>
            <a:chExt cx="4874" cy="3157"/>
          </a:xfrm>
        </p:grpSpPr>
        <p:sp>
          <p:nvSpPr>
            <p:cNvPr id="333854" name="AutoShape 30"/>
            <p:cNvSpPr>
              <a:spLocks noChangeAspect="1" noChangeArrowheads="1" noTextEdit="1"/>
            </p:cNvSpPr>
            <p:nvPr/>
          </p:nvSpPr>
          <p:spPr bwMode="auto">
            <a:xfrm>
              <a:off x="192" y="1008"/>
              <a:ext cx="4874" cy="3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56" name="Rectangle 32"/>
            <p:cNvSpPr>
              <a:spLocks noChangeArrowheads="1"/>
            </p:cNvSpPr>
            <p:nvPr/>
          </p:nvSpPr>
          <p:spPr bwMode="auto">
            <a:xfrm>
              <a:off x="2640" y="2809"/>
              <a:ext cx="101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57" name="Rectangle 33"/>
            <p:cNvSpPr>
              <a:spLocks noChangeArrowheads="1"/>
            </p:cNvSpPr>
            <p:nvPr/>
          </p:nvSpPr>
          <p:spPr bwMode="auto">
            <a:xfrm>
              <a:off x="2934" y="2814"/>
              <a:ext cx="12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58" name="Rectangle 34"/>
            <p:cNvSpPr>
              <a:spLocks noChangeArrowheads="1"/>
            </p:cNvSpPr>
            <p:nvPr/>
          </p:nvSpPr>
          <p:spPr bwMode="auto">
            <a:xfrm>
              <a:off x="3071" y="2814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59" name="Rectangle 35"/>
            <p:cNvSpPr>
              <a:spLocks noChangeArrowheads="1"/>
            </p:cNvSpPr>
            <p:nvPr/>
          </p:nvSpPr>
          <p:spPr bwMode="auto">
            <a:xfrm>
              <a:off x="3196" y="2888"/>
              <a:ext cx="70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effectLst/>
                  <a:latin typeface="+mj-lt"/>
                </a:rPr>
                <a:t>3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60" name="Rectangle 36"/>
            <p:cNvSpPr>
              <a:spLocks noChangeArrowheads="1"/>
            </p:cNvSpPr>
            <p:nvPr/>
          </p:nvSpPr>
          <p:spPr bwMode="auto">
            <a:xfrm>
              <a:off x="3265" y="2752"/>
              <a:ext cx="69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effectLst/>
                  <a:latin typeface="+mj-lt"/>
                </a:rPr>
                <a:t>+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61" name="Line 37"/>
            <p:cNvSpPr>
              <a:spLocks noChangeShapeType="1"/>
            </p:cNvSpPr>
            <p:nvPr/>
          </p:nvSpPr>
          <p:spPr bwMode="auto">
            <a:xfrm>
              <a:off x="2777" y="2917"/>
              <a:ext cx="13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62" name="Rectangle 38"/>
            <p:cNvSpPr>
              <a:spLocks noChangeArrowheads="1"/>
            </p:cNvSpPr>
            <p:nvPr/>
          </p:nvSpPr>
          <p:spPr bwMode="auto">
            <a:xfrm>
              <a:off x="563" y="2216"/>
              <a:ext cx="101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63" name="Rectangle 39"/>
            <p:cNvSpPr>
              <a:spLocks noChangeArrowheads="1"/>
            </p:cNvSpPr>
            <p:nvPr/>
          </p:nvSpPr>
          <p:spPr bwMode="auto">
            <a:xfrm>
              <a:off x="856" y="2216"/>
              <a:ext cx="12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64" name="Rectangle 40"/>
            <p:cNvSpPr>
              <a:spLocks noChangeArrowheads="1"/>
            </p:cNvSpPr>
            <p:nvPr/>
          </p:nvSpPr>
          <p:spPr bwMode="auto">
            <a:xfrm>
              <a:off x="868" y="2520"/>
              <a:ext cx="101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65" name="Rectangle 41"/>
            <p:cNvSpPr>
              <a:spLocks noChangeArrowheads="1"/>
            </p:cNvSpPr>
            <p:nvPr/>
          </p:nvSpPr>
          <p:spPr bwMode="auto">
            <a:xfrm>
              <a:off x="1166" y="2216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66" name="Line 42"/>
            <p:cNvSpPr>
              <a:spLocks noChangeShapeType="1"/>
            </p:cNvSpPr>
            <p:nvPr/>
          </p:nvSpPr>
          <p:spPr bwMode="auto">
            <a:xfrm>
              <a:off x="700" y="2319"/>
              <a:ext cx="14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67" name="Line 43"/>
            <p:cNvSpPr>
              <a:spLocks noChangeShapeType="1"/>
            </p:cNvSpPr>
            <p:nvPr/>
          </p:nvSpPr>
          <p:spPr bwMode="auto">
            <a:xfrm>
              <a:off x="919" y="2410"/>
              <a:ext cx="1" cy="1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68" name="Line 44"/>
            <p:cNvSpPr>
              <a:spLocks noChangeShapeType="1"/>
            </p:cNvSpPr>
            <p:nvPr/>
          </p:nvSpPr>
          <p:spPr bwMode="auto">
            <a:xfrm>
              <a:off x="1005" y="2319"/>
              <a:ext cx="13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69" name="Rectangle 45"/>
            <p:cNvSpPr>
              <a:spLocks noChangeArrowheads="1"/>
            </p:cNvSpPr>
            <p:nvPr/>
          </p:nvSpPr>
          <p:spPr bwMode="auto">
            <a:xfrm>
              <a:off x="945" y="2068"/>
              <a:ext cx="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+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70" name="Rectangle 46"/>
            <p:cNvSpPr>
              <a:spLocks noChangeArrowheads="1"/>
            </p:cNvSpPr>
            <p:nvPr/>
          </p:nvSpPr>
          <p:spPr bwMode="auto">
            <a:xfrm>
              <a:off x="266" y="2934"/>
              <a:ext cx="101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71" name="Rectangle 47"/>
            <p:cNvSpPr>
              <a:spLocks noChangeArrowheads="1"/>
            </p:cNvSpPr>
            <p:nvPr/>
          </p:nvSpPr>
          <p:spPr bwMode="auto">
            <a:xfrm>
              <a:off x="565" y="2934"/>
              <a:ext cx="99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72" name="Rectangle 48"/>
            <p:cNvSpPr>
              <a:spLocks noChangeArrowheads="1"/>
            </p:cNvSpPr>
            <p:nvPr/>
          </p:nvSpPr>
          <p:spPr bwMode="auto">
            <a:xfrm>
              <a:off x="863" y="2934"/>
              <a:ext cx="12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73" name="Rectangle 49"/>
            <p:cNvSpPr>
              <a:spLocks noChangeArrowheads="1"/>
            </p:cNvSpPr>
            <p:nvPr/>
          </p:nvSpPr>
          <p:spPr bwMode="auto">
            <a:xfrm>
              <a:off x="560" y="3238"/>
              <a:ext cx="12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74" name="Rectangle 50"/>
            <p:cNvSpPr>
              <a:spLocks noChangeArrowheads="1"/>
            </p:cNvSpPr>
            <p:nvPr/>
          </p:nvSpPr>
          <p:spPr bwMode="auto">
            <a:xfrm>
              <a:off x="697" y="3238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75" name="Rectangle 51"/>
            <p:cNvSpPr>
              <a:spLocks noChangeArrowheads="1"/>
            </p:cNvSpPr>
            <p:nvPr/>
          </p:nvSpPr>
          <p:spPr bwMode="auto">
            <a:xfrm>
              <a:off x="1174" y="2934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76" name="Line 52"/>
            <p:cNvSpPr>
              <a:spLocks noChangeShapeType="1"/>
            </p:cNvSpPr>
            <p:nvPr/>
          </p:nvSpPr>
          <p:spPr bwMode="auto">
            <a:xfrm>
              <a:off x="403" y="3037"/>
              <a:ext cx="15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77" name="Line 53"/>
            <p:cNvSpPr>
              <a:spLocks noChangeShapeType="1"/>
            </p:cNvSpPr>
            <p:nvPr/>
          </p:nvSpPr>
          <p:spPr bwMode="auto">
            <a:xfrm>
              <a:off x="702" y="3059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78" name="Line 54"/>
            <p:cNvSpPr>
              <a:spLocks noChangeShapeType="1"/>
            </p:cNvSpPr>
            <p:nvPr/>
          </p:nvSpPr>
          <p:spPr bwMode="auto">
            <a:xfrm>
              <a:off x="702" y="3014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79" name="Line 55"/>
            <p:cNvSpPr>
              <a:spLocks noChangeShapeType="1"/>
            </p:cNvSpPr>
            <p:nvPr/>
          </p:nvSpPr>
          <p:spPr bwMode="auto">
            <a:xfrm>
              <a:off x="622" y="3128"/>
              <a:ext cx="1" cy="1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80" name="Line 56"/>
            <p:cNvSpPr>
              <a:spLocks noChangeShapeType="1"/>
            </p:cNvSpPr>
            <p:nvPr/>
          </p:nvSpPr>
          <p:spPr bwMode="auto">
            <a:xfrm>
              <a:off x="1012" y="3037"/>
              <a:ext cx="13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81" name="Rectangle 57"/>
            <p:cNvSpPr>
              <a:spLocks noChangeArrowheads="1"/>
            </p:cNvSpPr>
            <p:nvPr/>
          </p:nvSpPr>
          <p:spPr bwMode="auto">
            <a:xfrm>
              <a:off x="934" y="2786"/>
              <a:ext cx="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+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82" name="Rectangle 58"/>
            <p:cNvSpPr>
              <a:spLocks noChangeArrowheads="1"/>
            </p:cNvSpPr>
            <p:nvPr/>
          </p:nvSpPr>
          <p:spPr bwMode="auto">
            <a:xfrm>
              <a:off x="934" y="1407"/>
              <a:ext cx="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+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83" name="Rectangle 59"/>
            <p:cNvSpPr>
              <a:spLocks noChangeArrowheads="1"/>
            </p:cNvSpPr>
            <p:nvPr/>
          </p:nvSpPr>
          <p:spPr bwMode="auto">
            <a:xfrm>
              <a:off x="546" y="1555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84" name="Rectangle 60"/>
            <p:cNvSpPr>
              <a:spLocks noChangeArrowheads="1"/>
            </p:cNvSpPr>
            <p:nvPr/>
          </p:nvSpPr>
          <p:spPr bwMode="auto">
            <a:xfrm>
              <a:off x="845" y="1555"/>
              <a:ext cx="12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85" name="Rectangle 61"/>
            <p:cNvSpPr>
              <a:spLocks noChangeArrowheads="1"/>
            </p:cNvSpPr>
            <p:nvPr/>
          </p:nvSpPr>
          <p:spPr bwMode="auto">
            <a:xfrm>
              <a:off x="851" y="1859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86" name="Rectangle 62"/>
            <p:cNvSpPr>
              <a:spLocks noChangeArrowheads="1"/>
            </p:cNvSpPr>
            <p:nvPr/>
          </p:nvSpPr>
          <p:spPr bwMode="auto">
            <a:xfrm>
              <a:off x="1154" y="1555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87" name="Line 63"/>
            <p:cNvSpPr>
              <a:spLocks noChangeShapeType="1"/>
            </p:cNvSpPr>
            <p:nvPr/>
          </p:nvSpPr>
          <p:spPr bwMode="auto">
            <a:xfrm>
              <a:off x="694" y="1658"/>
              <a:ext cx="13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88" name="Line 64"/>
            <p:cNvSpPr>
              <a:spLocks noChangeShapeType="1"/>
            </p:cNvSpPr>
            <p:nvPr/>
          </p:nvSpPr>
          <p:spPr bwMode="auto">
            <a:xfrm>
              <a:off x="908" y="1749"/>
              <a:ext cx="1" cy="1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89" name="Line 65"/>
            <p:cNvSpPr>
              <a:spLocks noChangeShapeType="1"/>
            </p:cNvSpPr>
            <p:nvPr/>
          </p:nvSpPr>
          <p:spPr bwMode="auto">
            <a:xfrm>
              <a:off x="993" y="1658"/>
              <a:ext cx="13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90" name="Rectangle 66"/>
            <p:cNvSpPr>
              <a:spLocks noChangeArrowheads="1"/>
            </p:cNvSpPr>
            <p:nvPr/>
          </p:nvSpPr>
          <p:spPr bwMode="auto">
            <a:xfrm>
              <a:off x="934" y="3424"/>
              <a:ext cx="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+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91" name="Rectangle 67"/>
            <p:cNvSpPr>
              <a:spLocks noChangeArrowheads="1"/>
            </p:cNvSpPr>
            <p:nvPr/>
          </p:nvSpPr>
          <p:spPr bwMode="auto">
            <a:xfrm>
              <a:off x="266" y="3572"/>
              <a:ext cx="101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92" name="Rectangle 68"/>
            <p:cNvSpPr>
              <a:spLocks noChangeArrowheads="1"/>
            </p:cNvSpPr>
            <p:nvPr/>
          </p:nvSpPr>
          <p:spPr bwMode="auto">
            <a:xfrm>
              <a:off x="565" y="3572"/>
              <a:ext cx="99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93" name="Rectangle 69"/>
            <p:cNvSpPr>
              <a:spLocks noChangeArrowheads="1"/>
            </p:cNvSpPr>
            <p:nvPr/>
          </p:nvSpPr>
          <p:spPr bwMode="auto">
            <a:xfrm>
              <a:off x="863" y="3572"/>
              <a:ext cx="12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94" name="Rectangle 70"/>
            <p:cNvSpPr>
              <a:spLocks noChangeArrowheads="1"/>
            </p:cNvSpPr>
            <p:nvPr/>
          </p:nvSpPr>
          <p:spPr bwMode="auto">
            <a:xfrm>
              <a:off x="571" y="3876"/>
              <a:ext cx="101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95" name="Rectangle 71"/>
            <p:cNvSpPr>
              <a:spLocks noChangeArrowheads="1"/>
            </p:cNvSpPr>
            <p:nvPr/>
          </p:nvSpPr>
          <p:spPr bwMode="auto">
            <a:xfrm>
              <a:off x="1174" y="3572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896" name="Line 72"/>
            <p:cNvSpPr>
              <a:spLocks noChangeShapeType="1"/>
            </p:cNvSpPr>
            <p:nvPr/>
          </p:nvSpPr>
          <p:spPr bwMode="auto">
            <a:xfrm>
              <a:off x="403" y="3675"/>
              <a:ext cx="15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97" name="Line 73"/>
            <p:cNvSpPr>
              <a:spLocks noChangeShapeType="1"/>
            </p:cNvSpPr>
            <p:nvPr/>
          </p:nvSpPr>
          <p:spPr bwMode="auto">
            <a:xfrm>
              <a:off x="702" y="3698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98" name="Line 74"/>
            <p:cNvSpPr>
              <a:spLocks noChangeShapeType="1"/>
            </p:cNvSpPr>
            <p:nvPr/>
          </p:nvSpPr>
          <p:spPr bwMode="auto">
            <a:xfrm>
              <a:off x="702" y="3652"/>
              <a:ext cx="15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899" name="Line 75"/>
            <p:cNvSpPr>
              <a:spLocks noChangeShapeType="1"/>
            </p:cNvSpPr>
            <p:nvPr/>
          </p:nvSpPr>
          <p:spPr bwMode="auto">
            <a:xfrm>
              <a:off x="622" y="3766"/>
              <a:ext cx="1" cy="1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00" name="Line 76"/>
            <p:cNvSpPr>
              <a:spLocks noChangeShapeType="1"/>
            </p:cNvSpPr>
            <p:nvPr/>
          </p:nvSpPr>
          <p:spPr bwMode="auto">
            <a:xfrm>
              <a:off x="1012" y="3675"/>
              <a:ext cx="13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01" name="Rectangle 77"/>
            <p:cNvSpPr>
              <a:spLocks noChangeArrowheads="1"/>
            </p:cNvSpPr>
            <p:nvPr/>
          </p:nvSpPr>
          <p:spPr bwMode="auto">
            <a:xfrm>
              <a:off x="489" y="1099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02" name="Rectangle 78"/>
            <p:cNvSpPr>
              <a:spLocks noChangeArrowheads="1"/>
            </p:cNvSpPr>
            <p:nvPr/>
          </p:nvSpPr>
          <p:spPr bwMode="auto">
            <a:xfrm>
              <a:off x="788" y="1099"/>
              <a:ext cx="12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03" name="Rectangle 79"/>
            <p:cNvSpPr>
              <a:spLocks noChangeArrowheads="1"/>
            </p:cNvSpPr>
            <p:nvPr/>
          </p:nvSpPr>
          <p:spPr bwMode="auto">
            <a:xfrm>
              <a:off x="1097" y="1099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04" name="Line 80"/>
            <p:cNvSpPr>
              <a:spLocks noChangeShapeType="1"/>
            </p:cNvSpPr>
            <p:nvPr/>
          </p:nvSpPr>
          <p:spPr bwMode="auto">
            <a:xfrm>
              <a:off x="637" y="1202"/>
              <a:ext cx="13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05" name="Line 81"/>
            <p:cNvSpPr>
              <a:spLocks noChangeShapeType="1"/>
            </p:cNvSpPr>
            <p:nvPr/>
          </p:nvSpPr>
          <p:spPr bwMode="auto">
            <a:xfrm>
              <a:off x="936" y="1202"/>
              <a:ext cx="13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06" name="Rectangle 82"/>
            <p:cNvSpPr>
              <a:spLocks noChangeArrowheads="1"/>
            </p:cNvSpPr>
            <p:nvPr/>
          </p:nvSpPr>
          <p:spPr bwMode="auto">
            <a:xfrm>
              <a:off x="2521" y="1099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07" name="Rectangle 83"/>
            <p:cNvSpPr>
              <a:spLocks noChangeArrowheads="1"/>
            </p:cNvSpPr>
            <p:nvPr/>
          </p:nvSpPr>
          <p:spPr bwMode="auto">
            <a:xfrm>
              <a:off x="2820" y="1099"/>
              <a:ext cx="12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08" name="Rectangle 84"/>
            <p:cNvSpPr>
              <a:spLocks noChangeArrowheads="1"/>
            </p:cNvSpPr>
            <p:nvPr/>
          </p:nvSpPr>
          <p:spPr bwMode="auto">
            <a:xfrm>
              <a:off x="3129" y="1099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09" name="Rectangle 85"/>
            <p:cNvSpPr>
              <a:spLocks noChangeArrowheads="1"/>
            </p:cNvSpPr>
            <p:nvPr/>
          </p:nvSpPr>
          <p:spPr bwMode="auto">
            <a:xfrm>
              <a:off x="2825" y="1403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10" name="Line 86"/>
            <p:cNvSpPr>
              <a:spLocks noChangeShapeType="1"/>
            </p:cNvSpPr>
            <p:nvPr/>
          </p:nvSpPr>
          <p:spPr bwMode="auto">
            <a:xfrm>
              <a:off x="2669" y="1202"/>
              <a:ext cx="12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11" name="Line 87"/>
            <p:cNvSpPr>
              <a:spLocks noChangeShapeType="1"/>
            </p:cNvSpPr>
            <p:nvPr/>
          </p:nvSpPr>
          <p:spPr bwMode="auto">
            <a:xfrm>
              <a:off x="2979" y="1202"/>
              <a:ext cx="12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12" name="Line 88"/>
            <p:cNvSpPr>
              <a:spLocks noChangeShapeType="1"/>
            </p:cNvSpPr>
            <p:nvPr/>
          </p:nvSpPr>
          <p:spPr bwMode="auto">
            <a:xfrm>
              <a:off x="2882" y="1293"/>
              <a:ext cx="1" cy="1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13" name="Rectangle 89"/>
            <p:cNvSpPr>
              <a:spLocks noChangeArrowheads="1"/>
            </p:cNvSpPr>
            <p:nvPr/>
          </p:nvSpPr>
          <p:spPr bwMode="auto">
            <a:xfrm>
              <a:off x="2543" y="1999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14" name="Rectangle 90"/>
            <p:cNvSpPr>
              <a:spLocks noChangeArrowheads="1"/>
            </p:cNvSpPr>
            <p:nvPr/>
          </p:nvSpPr>
          <p:spPr bwMode="auto">
            <a:xfrm>
              <a:off x="2842" y="1999"/>
              <a:ext cx="12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15" name="Rectangle 91"/>
            <p:cNvSpPr>
              <a:spLocks noChangeArrowheads="1"/>
            </p:cNvSpPr>
            <p:nvPr/>
          </p:nvSpPr>
          <p:spPr bwMode="auto">
            <a:xfrm>
              <a:off x="3152" y="1999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16" name="Rectangle 92"/>
            <p:cNvSpPr>
              <a:spLocks noChangeArrowheads="1"/>
            </p:cNvSpPr>
            <p:nvPr/>
          </p:nvSpPr>
          <p:spPr bwMode="auto">
            <a:xfrm>
              <a:off x="2848" y="2304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17" name="Rectangle 93"/>
            <p:cNvSpPr>
              <a:spLocks noChangeArrowheads="1"/>
            </p:cNvSpPr>
            <p:nvPr/>
          </p:nvSpPr>
          <p:spPr bwMode="auto">
            <a:xfrm>
              <a:off x="2848" y="1695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18" name="Line 94"/>
            <p:cNvSpPr>
              <a:spLocks noChangeShapeType="1"/>
            </p:cNvSpPr>
            <p:nvPr/>
          </p:nvSpPr>
          <p:spPr bwMode="auto">
            <a:xfrm>
              <a:off x="2692" y="2102"/>
              <a:ext cx="12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19" name="Line 95"/>
            <p:cNvSpPr>
              <a:spLocks noChangeShapeType="1"/>
            </p:cNvSpPr>
            <p:nvPr/>
          </p:nvSpPr>
          <p:spPr bwMode="auto">
            <a:xfrm>
              <a:off x="3002" y="2102"/>
              <a:ext cx="127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20" name="Line 96"/>
            <p:cNvSpPr>
              <a:spLocks noChangeShapeType="1"/>
            </p:cNvSpPr>
            <p:nvPr/>
          </p:nvSpPr>
          <p:spPr bwMode="auto">
            <a:xfrm>
              <a:off x="2905" y="2193"/>
              <a:ext cx="1" cy="13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21" name="Line 97"/>
            <p:cNvSpPr>
              <a:spLocks noChangeShapeType="1"/>
            </p:cNvSpPr>
            <p:nvPr/>
          </p:nvSpPr>
          <p:spPr bwMode="auto">
            <a:xfrm flipV="1">
              <a:off x="2905" y="1889"/>
              <a:ext cx="1" cy="1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22" name="Rectangle 98"/>
            <p:cNvSpPr>
              <a:spLocks noChangeArrowheads="1"/>
            </p:cNvSpPr>
            <p:nvPr/>
          </p:nvSpPr>
          <p:spPr bwMode="auto">
            <a:xfrm>
              <a:off x="2989" y="1874"/>
              <a:ext cx="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+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23" name="Rectangle 99"/>
            <p:cNvSpPr>
              <a:spLocks noChangeArrowheads="1"/>
            </p:cNvSpPr>
            <p:nvPr/>
          </p:nvSpPr>
          <p:spPr bwMode="auto">
            <a:xfrm>
              <a:off x="4301" y="1076"/>
              <a:ext cx="107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A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24" name="Rectangle 100"/>
            <p:cNvSpPr>
              <a:spLocks noChangeArrowheads="1"/>
            </p:cNvSpPr>
            <p:nvPr/>
          </p:nvSpPr>
          <p:spPr bwMode="auto">
            <a:xfrm>
              <a:off x="4427" y="1076"/>
              <a:ext cx="65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25" name="Rectangle 101"/>
            <p:cNvSpPr>
              <a:spLocks noChangeArrowheads="1"/>
            </p:cNvSpPr>
            <p:nvPr/>
          </p:nvSpPr>
          <p:spPr bwMode="auto">
            <a:xfrm>
              <a:off x="4600" y="1076"/>
              <a:ext cx="12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26" name="Rectangle 102"/>
            <p:cNvSpPr>
              <a:spLocks noChangeArrowheads="1"/>
            </p:cNvSpPr>
            <p:nvPr/>
          </p:nvSpPr>
          <p:spPr bwMode="auto">
            <a:xfrm>
              <a:off x="4737" y="1076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27" name="Rectangle 103"/>
            <p:cNvSpPr>
              <a:spLocks noChangeArrowheads="1"/>
            </p:cNvSpPr>
            <p:nvPr/>
          </p:nvSpPr>
          <p:spPr bwMode="auto">
            <a:xfrm>
              <a:off x="4863" y="1150"/>
              <a:ext cx="70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effectLst/>
                  <a:latin typeface="+mj-lt"/>
                </a:rPr>
                <a:t>2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28" name="Line 104"/>
            <p:cNvSpPr>
              <a:spLocks noChangeShapeType="1"/>
            </p:cNvSpPr>
            <p:nvPr/>
          </p:nvSpPr>
          <p:spPr bwMode="auto">
            <a:xfrm>
              <a:off x="4507" y="1179"/>
              <a:ext cx="7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29" name="Rectangle 105"/>
            <p:cNvSpPr>
              <a:spLocks noChangeArrowheads="1"/>
            </p:cNvSpPr>
            <p:nvPr/>
          </p:nvSpPr>
          <p:spPr bwMode="auto">
            <a:xfrm>
              <a:off x="4290" y="1612"/>
              <a:ext cx="107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A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30" name="Rectangle 106"/>
            <p:cNvSpPr>
              <a:spLocks noChangeArrowheads="1"/>
            </p:cNvSpPr>
            <p:nvPr/>
          </p:nvSpPr>
          <p:spPr bwMode="auto">
            <a:xfrm>
              <a:off x="4415" y="1612"/>
              <a:ext cx="65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31" name="Rectangle 107"/>
            <p:cNvSpPr>
              <a:spLocks noChangeArrowheads="1"/>
            </p:cNvSpPr>
            <p:nvPr/>
          </p:nvSpPr>
          <p:spPr bwMode="auto">
            <a:xfrm>
              <a:off x="4589" y="1606"/>
              <a:ext cx="12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32" name="Rectangle 108"/>
            <p:cNvSpPr>
              <a:spLocks noChangeArrowheads="1"/>
            </p:cNvSpPr>
            <p:nvPr/>
          </p:nvSpPr>
          <p:spPr bwMode="auto">
            <a:xfrm>
              <a:off x="4726" y="1606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33" name="Rectangle 109"/>
            <p:cNvSpPr>
              <a:spLocks noChangeArrowheads="1"/>
            </p:cNvSpPr>
            <p:nvPr/>
          </p:nvSpPr>
          <p:spPr bwMode="auto">
            <a:xfrm>
              <a:off x="4851" y="1680"/>
              <a:ext cx="70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effectLst/>
                  <a:latin typeface="+mj-lt"/>
                </a:rPr>
                <a:t>3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34" name="Rectangle 110"/>
            <p:cNvSpPr>
              <a:spLocks noChangeArrowheads="1"/>
            </p:cNvSpPr>
            <p:nvPr/>
          </p:nvSpPr>
          <p:spPr bwMode="auto">
            <a:xfrm>
              <a:off x="4920" y="1544"/>
              <a:ext cx="69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effectLst/>
                  <a:latin typeface="+mj-lt"/>
                </a:rPr>
                <a:t>+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35" name="Line 111"/>
            <p:cNvSpPr>
              <a:spLocks noChangeShapeType="1"/>
            </p:cNvSpPr>
            <p:nvPr/>
          </p:nvSpPr>
          <p:spPr bwMode="auto">
            <a:xfrm>
              <a:off x="4495" y="1715"/>
              <a:ext cx="7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36" name="Rectangle 112"/>
            <p:cNvSpPr>
              <a:spLocks noChangeArrowheads="1"/>
            </p:cNvSpPr>
            <p:nvPr/>
          </p:nvSpPr>
          <p:spPr bwMode="auto">
            <a:xfrm>
              <a:off x="2298" y="3310"/>
              <a:ext cx="101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37" name="Rectangle 113"/>
            <p:cNvSpPr>
              <a:spLocks noChangeArrowheads="1"/>
            </p:cNvSpPr>
            <p:nvPr/>
          </p:nvSpPr>
          <p:spPr bwMode="auto">
            <a:xfrm>
              <a:off x="2597" y="3310"/>
              <a:ext cx="99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38" name="Rectangle 114"/>
            <p:cNvSpPr>
              <a:spLocks noChangeArrowheads="1"/>
            </p:cNvSpPr>
            <p:nvPr/>
          </p:nvSpPr>
          <p:spPr bwMode="auto">
            <a:xfrm>
              <a:off x="2895" y="3310"/>
              <a:ext cx="120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39" name="Rectangle 115"/>
            <p:cNvSpPr>
              <a:spLocks noChangeArrowheads="1"/>
            </p:cNvSpPr>
            <p:nvPr/>
          </p:nvSpPr>
          <p:spPr bwMode="auto">
            <a:xfrm>
              <a:off x="3205" y="3310"/>
              <a:ext cx="11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33940" name="Line 116"/>
            <p:cNvSpPr>
              <a:spLocks noChangeShapeType="1"/>
            </p:cNvSpPr>
            <p:nvPr/>
          </p:nvSpPr>
          <p:spPr bwMode="auto">
            <a:xfrm>
              <a:off x="2435" y="3413"/>
              <a:ext cx="15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41" name="Line 117"/>
            <p:cNvSpPr>
              <a:spLocks noChangeShapeType="1"/>
            </p:cNvSpPr>
            <p:nvPr/>
          </p:nvSpPr>
          <p:spPr bwMode="auto">
            <a:xfrm>
              <a:off x="2734" y="3413"/>
              <a:ext cx="13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42" name="Line 118"/>
            <p:cNvSpPr>
              <a:spLocks noChangeShapeType="1"/>
            </p:cNvSpPr>
            <p:nvPr/>
          </p:nvSpPr>
          <p:spPr bwMode="auto">
            <a:xfrm>
              <a:off x="2734" y="3447"/>
              <a:ext cx="13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43" name="Line 119"/>
            <p:cNvSpPr>
              <a:spLocks noChangeShapeType="1"/>
            </p:cNvSpPr>
            <p:nvPr/>
          </p:nvSpPr>
          <p:spPr bwMode="auto">
            <a:xfrm>
              <a:off x="2734" y="3379"/>
              <a:ext cx="13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44" name="Line 120"/>
            <p:cNvSpPr>
              <a:spLocks noChangeShapeType="1"/>
            </p:cNvSpPr>
            <p:nvPr/>
          </p:nvSpPr>
          <p:spPr bwMode="auto">
            <a:xfrm>
              <a:off x="3055" y="3413"/>
              <a:ext cx="128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33945" name="Rectangle 121"/>
            <p:cNvSpPr>
              <a:spLocks noChangeArrowheads="1"/>
            </p:cNvSpPr>
            <p:nvPr/>
          </p:nvSpPr>
          <p:spPr bwMode="auto">
            <a:xfrm>
              <a:off x="2897" y="3162"/>
              <a:ext cx="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300">
                  <a:solidFill>
                    <a:srgbClr val="000000"/>
                  </a:solidFill>
                  <a:effectLst/>
                  <a:latin typeface="+mj-lt"/>
                </a:rPr>
                <a:t>+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8" name="Rectangle 4"/>
          <p:cNvSpPr>
            <a:spLocks noChangeArrowheads="1"/>
          </p:cNvSpPr>
          <p:nvPr/>
        </p:nvSpPr>
        <p:spPr bwMode="auto">
          <a:xfrm>
            <a:off x="47625" y="1412875"/>
            <a:ext cx="898842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Se a base conjugada possuir mais ou melhores estruturas de ressonância = ácido + forte</a:t>
            </a:r>
          </a:p>
        </p:txBody>
      </p:sp>
      <p:sp>
        <p:nvSpPr>
          <p:cNvPr id="308229" name="Rectangle 5"/>
          <p:cNvSpPr>
            <a:spLocks noChangeArrowheads="1"/>
          </p:cNvSpPr>
          <p:nvPr/>
        </p:nvSpPr>
        <p:spPr bwMode="auto">
          <a:xfrm>
            <a:off x="0" y="549275"/>
            <a:ext cx="2490938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Ressonância</a:t>
            </a:r>
          </a:p>
        </p:txBody>
      </p:sp>
      <p:sp>
        <p:nvSpPr>
          <p:cNvPr id="308233" name="AutoShape 9"/>
          <p:cNvSpPr>
            <a:spLocks noChangeAspect="1" noChangeArrowheads="1" noTextEdit="1"/>
          </p:cNvSpPr>
          <p:nvPr/>
        </p:nvSpPr>
        <p:spPr bwMode="auto">
          <a:xfrm>
            <a:off x="2379663" y="3124200"/>
            <a:ext cx="3487737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>
              <a:latin typeface="+mj-lt"/>
            </a:endParaRPr>
          </a:p>
        </p:txBody>
      </p:sp>
      <p:pic>
        <p:nvPicPr>
          <p:cNvPr id="308234" name="Picture 1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4475" y="3005138"/>
            <a:ext cx="3516313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ChangeArrowheads="1"/>
          </p:cNvSpPr>
          <p:nvPr/>
        </p:nvSpPr>
        <p:spPr bwMode="auto">
          <a:xfrm>
            <a:off x="684213" y="1844675"/>
            <a:ext cx="8064500" cy="1295132"/>
          </a:xfrm>
          <a:prstGeom prst="rect">
            <a:avLst/>
          </a:prstGeom>
          <a:solidFill>
            <a:srgbClr val="CCFF99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sz="2000">
              <a:latin typeface="+mj-lt"/>
            </a:endParaRPr>
          </a:p>
        </p:txBody>
      </p:sp>
      <p:sp>
        <p:nvSpPr>
          <p:cNvPr id="356356" name="Text Box 4"/>
          <p:cNvSpPr txBox="1">
            <a:spLocks noChangeArrowheads="1"/>
          </p:cNvSpPr>
          <p:nvPr/>
        </p:nvSpPr>
        <p:spPr bwMode="auto">
          <a:xfrm>
            <a:off x="250824" y="808897"/>
            <a:ext cx="8497889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FontTx/>
              <a:buChar char="•"/>
            </a:pPr>
            <a:r>
              <a:rPr lang="pt-BR" sz="28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Por quê preciso aprender este tópico?</a:t>
            </a:r>
          </a:p>
          <a:p>
            <a:pPr>
              <a:lnSpc>
                <a:spcPct val="125000"/>
              </a:lnSpc>
              <a:buFontTx/>
              <a:buChar char="•"/>
            </a:pPr>
            <a:endParaRPr lang="pt-BR" sz="28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lvl="1">
              <a:lnSpc>
                <a:spcPct val="125000"/>
              </a:lnSpc>
              <a:buFontTx/>
              <a:buChar char="•"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Ácidos e bases são OBVIAMENTE importantes pois várias reações orgânicas e biológicas são catalisadas por ácidos ou bases. </a:t>
            </a:r>
          </a:p>
          <a:p>
            <a:pPr lvl="1">
              <a:lnSpc>
                <a:spcPct val="125000"/>
              </a:lnSpc>
              <a:buFontTx/>
              <a:buChar char="•"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Importância tanto na Bioquímica como na Química Orgânica</a:t>
            </a:r>
          </a:p>
          <a:p>
            <a:pPr>
              <a:lnSpc>
                <a:spcPct val="125000"/>
              </a:lnSpc>
              <a:buFontTx/>
              <a:buChar char="•"/>
            </a:pP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56359" name="Text Box 7"/>
          <p:cNvSpPr txBox="1">
            <a:spLocks noChangeArrowheads="1"/>
          </p:cNvSpPr>
          <p:nvPr/>
        </p:nvSpPr>
        <p:spPr bwMode="auto">
          <a:xfrm>
            <a:off x="395288" y="3860800"/>
            <a:ext cx="8280400" cy="44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  <a:buFontTx/>
              <a:buChar char="•"/>
            </a:pPr>
            <a:r>
              <a:rPr lang="pt-BR" sz="20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Exemplos:</a:t>
            </a:r>
          </a:p>
        </p:txBody>
      </p:sp>
      <p:pic>
        <p:nvPicPr>
          <p:cNvPr id="356360" name="Picture 8"/>
          <p:cNvPicPr>
            <a:picLocks noChangeAspect="1" noChangeArrowheads="1"/>
          </p:cNvPicPr>
          <p:nvPr/>
        </p:nvPicPr>
        <p:blipFill>
          <a:blip r:embed="rId2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49213" y="4508500"/>
            <a:ext cx="9043987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6361" name="Text Box 9"/>
          <p:cNvSpPr txBox="1">
            <a:spLocks noChangeArrowheads="1"/>
          </p:cNvSpPr>
          <p:nvPr/>
        </p:nvSpPr>
        <p:spPr bwMode="auto">
          <a:xfrm>
            <a:off x="1109663" y="4383088"/>
            <a:ext cx="1225550" cy="62042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6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reação não catalisada</a:t>
            </a:r>
          </a:p>
        </p:txBody>
      </p:sp>
      <p:sp>
        <p:nvSpPr>
          <p:cNvPr id="356362" name="Text Box 10"/>
          <p:cNvSpPr txBox="1">
            <a:spLocks noChangeArrowheads="1"/>
          </p:cNvSpPr>
          <p:nvPr/>
        </p:nvSpPr>
        <p:spPr bwMode="auto">
          <a:xfrm>
            <a:off x="1260475" y="5373688"/>
            <a:ext cx="935038" cy="62042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6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muito</a:t>
            </a:r>
          </a:p>
          <a:p>
            <a:pPr algn="ctr">
              <a:lnSpc>
                <a:spcPct val="110000"/>
              </a:lnSpc>
            </a:pPr>
            <a:r>
              <a:rPr lang="pt-BR" sz="16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lenta</a:t>
            </a:r>
          </a:p>
        </p:txBody>
      </p:sp>
      <p:sp>
        <p:nvSpPr>
          <p:cNvPr id="356363" name="Text Box 11"/>
          <p:cNvSpPr txBox="1">
            <a:spLocks noChangeArrowheads="1"/>
          </p:cNvSpPr>
          <p:nvPr/>
        </p:nvSpPr>
        <p:spPr bwMode="auto">
          <a:xfrm>
            <a:off x="3565525" y="5407025"/>
            <a:ext cx="719138" cy="34958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6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rápida</a:t>
            </a:r>
          </a:p>
        </p:txBody>
      </p:sp>
      <p:sp>
        <p:nvSpPr>
          <p:cNvPr id="356364" name="Text Box 12"/>
          <p:cNvSpPr txBox="1">
            <a:spLocks noChangeArrowheads="1"/>
          </p:cNvSpPr>
          <p:nvPr/>
        </p:nvSpPr>
        <p:spPr bwMode="auto">
          <a:xfrm>
            <a:off x="5330825" y="4625975"/>
            <a:ext cx="1368425" cy="62042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6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etapa determinante</a:t>
            </a:r>
          </a:p>
        </p:txBody>
      </p:sp>
      <p:sp>
        <p:nvSpPr>
          <p:cNvPr id="356365" name="Text Box 13"/>
          <p:cNvSpPr txBox="1">
            <a:spLocks noChangeArrowheads="1"/>
          </p:cNvSpPr>
          <p:nvPr/>
        </p:nvSpPr>
        <p:spPr bwMode="auto">
          <a:xfrm>
            <a:off x="8239125" y="5059363"/>
            <a:ext cx="935038" cy="34958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pt-BR" sz="16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produtos</a:t>
            </a:r>
          </a:p>
        </p:txBody>
      </p:sp>
      <p:sp>
        <p:nvSpPr>
          <p:cNvPr id="356366" name="Rectangle 14"/>
          <p:cNvSpPr>
            <a:spLocks noChangeArrowheads="1"/>
          </p:cNvSpPr>
          <p:nvPr/>
        </p:nvSpPr>
        <p:spPr bwMode="auto">
          <a:xfrm>
            <a:off x="3563938" y="4437063"/>
            <a:ext cx="5580062" cy="1584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sz="200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6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36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1" name="Line 3"/>
          <p:cNvSpPr>
            <a:spLocks noChangeShapeType="1"/>
          </p:cNvSpPr>
          <p:nvPr/>
        </p:nvSpPr>
        <p:spPr bwMode="auto">
          <a:xfrm>
            <a:off x="381000" y="1860550"/>
            <a:ext cx="807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9252" name="Line 4"/>
          <p:cNvSpPr>
            <a:spLocks noChangeShapeType="1"/>
          </p:cNvSpPr>
          <p:nvPr/>
        </p:nvSpPr>
        <p:spPr bwMode="auto">
          <a:xfrm>
            <a:off x="2971800" y="1860550"/>
            <a:ext cx="0" cy="495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9253" name="Line 5"/>
          <p:cNvSpPr>
            <a:spLocks noChangeShapeType="1"/>
          </p:cNvSpPr>
          <p:nvPr/>
        </p:nvSpPr>
        <p:spPr bwMode="auto">
          <a:xfrm>
            <a:off x="5867400" y="1860550"/>
            <a:ext cx="0" cy="495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9255" name="Rectangle 7"/>
          <p:cNvSpPr>
            <a:spLocks noChangeArrowheads="1"/>
          </p:cNvSpPr>
          <p:nvPr/>
        </p:nvSpPr>
        <p:spPr bwMode="auto">
          <a:xfrm>
            <a:off x="2193925" y="214947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18</a:t>
            </a:r>
          </a:p>
        </p:txBody>
      </p:sp>
      <p:sp>
        <p:nvSpPr>
          <p:cNvPr id="309256" name="Rectangle 8"/>
          <p:cNvSpPr>
            <a:spLocks noChangeArrowheads="1"/>
          </p:cNvSpPr>
          <p:nvPr/>
        </p:nvSpPr>
        <p:spPr bwMode="auto">
          <a:xfrm>
            <a:off x="2193925" y="283527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10</a:t>
            </a:r>
          </a:p>
        </p:txBody>
      </p:sp>
      <p:sp>
        <p:nvSpPr>
          <p:cNvPr id="309257" name="Rectangle 9"/>
          <p:cNvSpPr>
            <a:spLocks noChangeArrowheads="1"/>
          </p:cNvSpPr>
          <p:nvPr/>
        </p:nvSpPr>
        <p:spPr bwMode="auto">
          <a:xfrm>
            <a:off x="2270125" y="3825875"/>
            <a:ext cx="410369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5</a:t>
            </a:r>
          </a:p>
        </p:txBody>
      </p:sp>
      <p:sp>
        <p:nvSpPr>
          <p:cNvPr id="309258" name="Rectangle 10"/>
          <p:cNvSpPr>
            <a:spLocks noChangeArrowheads="1"/>
          </p:cNvSpPr>
          <p:nvPr/>
        </p:nvSpPr>
        <p:spPr bwMode="auto">
          <a:xfrm>
            <a:off x="5241925" y="207327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45</a:t>
            </a:r>
          </a:p>
        </p:txBody>
      </p:sp>
      <p:sp>
        <p:nvSpPr>
          <p:cNvPr id="309259" name="Rectangle 11"/>
          <p:cNvSpPr>
            <a:spLocks noChangeArrowheads="1"/>
          </p:cNvSpPr>
          <p:nvPr/>
        </p:nvSpPr>
        <p:spPr bwMode="auto">
          <a:xfrm>
            <a:off x="5241925" y="287337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30</a:t>
            </a:r>
          </a:p>
        </p:txBody>
      </p:sp>
      <p:sp>
        <p:nvSpPr>
          <p:cNvPr id="309260" name="Rectangle 12"/>
          <p:cNvSpPr>
            <a:spLocks noChangeArrowheads="1"/>
          </p:cNvSpPr>
          <p:nvPr/>
        </p:nvSpPr>
        <p:spPr bwMode="auto">
          <a:xfrm>
            <a:off x="5241925" y="382587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25</a:t>
            </a:r>
          </a:p>
        </p:txBody>
      </p:sp>
      <p:sp>
        <p:nvSpPr>
          <p:cNvPr id="309261" name="Rectangle 13"/>
          <p:cNvSpPr>
            <a:spLocks noChangeArrowheads="1"/>
          </p:cNvSpPr>
          <p:nvPr/>
        </p:nvSpPr>
        <p:spPr bwMode="auto">
          <a:xfrm>
            <a:off x="5241925" y="458787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20</a:t>
            </a:r>
          </a:p>
        </p:txBody>
      </p:sp>
      <p:sp>
        <p:nvSpPr>
          <p:cNvPr id="309262" name="Rectangle 14"/>
          <p:cNvSpPr>
            <a:spLocks noChangeArrowheads="1"/>
          </p:cNvSpPr>
          <p:nvPr/>
        </p:nvSpPr>
        <p:spPr bwMode="auto">
          <a:xfrm>
            <a:off x="5241925" y="5349875"/>
            <a:ext cx="479298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9</a:t>
            </a:r>
          </a:p>
        </p:txBody>
      </p:sp>
      <p:sp>
        <p:nvSpPr>
          <p:cNvPr id="309263" name="Rectangle 15"/>
          <p:cNvSpPr>
            <a:spLocks noChangeArrowheads="1"/>
          </p:cNvSpPr>
          <p:nvPr/>
        </p:nvSpPr>
        <p:spPr bwMode="auto">
          <a:xfrm>
            <a:off x="7985125" y="214947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28</a:t>
            </a:r>
          </a:p>
        </p:txBody>
      </p:sp>
      <p:sp>
        <p:nvSpPr>
          <p:cNvPr id="309264" name="Rectangle 16"/>
          <p:cNvSpPr>
            <a:spLocks noChangeArrowheads="1"/>
          </p:cNvSpPr>
          <p:nvPr/>
        </p:nvSpPr>
        <p:spPr bwMode="auto">
          <a:xfrm>
            <a:off x="7985125" y="283527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25</a:t>
            </a:r>
          </a:p>
        </p:txBody>
      </p:sp>
      <p:sp>
        <p:nvSpPr>
          <p:cNvPr id="309265" name="Rectangle 17"/>
          <p:cNvSpPr>
            <a:spLocks noChangeArrowheads="1"/>
          </p:cNvSpPr>
          <p:nvPr/>
        </p:nvSpPr>
        <p:spPr bwMode="auto">
          <a:xfrm>
            <a:off x="7985125" y="3825875"/>
            <a:ext cx="496931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15</a:t>
            </a:r>
          </a:p>
        </p:txBody>
      </p:sp>
      <p:sp>
        <p:nvSpPr>
          <p:cNvPr id="309266" name="Rectangle 18"/>
          <p:cNvSpPr>
            <a:spLocks noChangeArrowheads="1"/>
          </p:cNvSpPr>
          <p:nvPr/>
        </p:nvSpPr>
        <p:spPr bwMode="auto">
          <a:xfrm>
            <a:off x="3348038" y="1387475"/>
            <a:ext cx="2019142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Valores de pKa</a:t>
            </a:r>
          </a:p>
        </p:txBody>
      </p:sp>
      <p:sp>
        <p:nvSpPr>
          <p:cNvPr id="309267" name="Line 19"/>
          <p:cNvSpPr>
            <a:spLocks noChangeShapeType="1"/>
          </p:cNvSpPr>
          <p:nvPr/>
        </p:nvSpPr>
        <p:spPr bwMode="auto">
          <a:xfrm>
            <a:off x="228600" y="1708150"/>
            <a:ext cx="0" cy="41148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pt-BR">
              <a:latin typeface="+mj-lt"/>
            </a:endParaRPr>
          </a:p>
        </p:txBody>
      </p:sp>
      <p:sp>
        <p:nvSpPr>
          <p:cNvPr id="309268" name="Rectangle 20"/>
          <p:cNvSpPr>
            <a:spLocks noChangeArrowheads="1"/>
          </p:cNvSpPr>
          <p:nvPr/>
        </p:nvSpPr>
        <p:spPr bwMode="auto">
          <a:xfrm>
            <a:off x="144463" y="1171575"/>
            <a:ext cx="1979612" cy="673100"/>
          </a:xfrm>
          <a:prstGeom prst="rect">
            <a:avLst/>
          </a:prstGeom>
          <a:solidFill>
            <a:srgbClr val="FFFFCC">
              <a:alpha val="5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09269" name="Rectangle 21"/>
          <p:cNvSpPr>
            <a:spLocks noChangeArrowheads="1"/>
          </p:cNvSpPr>
          <p:nvPr/>
        </p:nvSpPr>
        <p:spPr bwMode="auto">
          <a:xfrm>
            <a:off x="239713" y="1125538"/>
            <a:ext cx="1444242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aumento da</a:t>
            </a:r>
          </a:p>
          <a:p>
            <a:pPr eaLnBrk="0" hangingPunct="0"/>
            <a:r>
              <a:rPr lang="pt-BR" sz="200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ressonância</a:t>
            </a:r>
            <a:endParaRPr lang="en-US" sz="200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09272" name="Rectangle 24"/>
          <p:cNvSpPr>
            <a:spLocks noChangeArrowheads="1"/>
          </p:cNvSpPr>
          <p:nvPr/>
        </p:nvSpPr>
        <p:spPr bwMode="auto">
          <a:xfrm>
            <a:off x="0" y="549275"/>
            <a:ext cx="2490938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Ressonância</a:t>
            </a:r>
          </a:p>
        </p:txBody>
      </p:sp>
      <p:grpSp>
        <p:nvGrpSpPr>
          <p:cNvPr id="2" name="Group 138"/>
          <p:cNvGrpSpPr>
            <a:grpSpLocks/>
          </p:cNvGrpSpPr>
          <p:nvPr/>
        </p:nvGrpSpPr>
        <p:grpSpPr bwMode="auto">
          <a:xfrm>
            <a:off x="228600" y="2089150"/>
            <a:ext cx="7500938" cy="4576763"/>
            <a:chOff x="144" y="1316"/>
            <a:chExt cx="4725" cy="2883"/>
          </a:xfrm>
        </p:grpSpPr>
        <p:sp>
          <p:nvSpPr>
            <p:cNvPr id="309273" name="AutoShape 25"/>
            <p:cNvSpPr>
              <a:spLocks noChangeAspect="1" noChangeArrowheads="1" noTextEdit="1"/>
            </p:cNvSpPr>
            <p:nvPr/>
          </p:nvSpPr>
          <p:spPr bwMode="auto">
            <a:xfrm>
              <a:off x="144" y="1316"/>
              <a:ext cx="4725" cy="2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75" name="Rectangle 27"/>
            <p:cNvSpPr>
              <a:spLocks noChangeArrowheads="1"/>
            </p:cNvSpPr>
            <p:nvPr/>
          </p:nvSpPr>
          <p:spPr bwMode="auto">
            <a:xfrm>
              <a:off x="701" y="1392"/>
              <a:ext cx="84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276" name="Rectangle 28"/>
            <p:cNvSpPr>
              <a:spLocks noChangeArrowheads="1"/>
            </p:cNvSpPr>
            <p:nvPr/>
          </p:nvSpPr>
          <p:spPr bwMode="auto">
            <a:xfrm>
              <a:off x="956" y="1392"/>
              <a:ext cx="10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277" name="Rectangle 29"/>
            <p:cNvSpPr>
              <a:spLocks noChangeArrowheads="1"/>
            </p:cNvSpPr>
            <p:nvPr/>
          </p:nvSpPr>
          <p:spPr bwMode="auto">
            <a:xfrm>
              <a:off x="1070" y="1392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278" name="Line 30"/>
            <p:cNvSpPr>
              <a:spLocks noChangeShapeType="1"/>
            </p:cNvSpPr>
            <p:nvPr/>
          </p:nvSpPr>
          <p:spPr bwMode="auto">
            <a:xfrm>
              <a:off x="835" y="1478"/>
              <a:ext cx="111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79" name="Rectangle 31"/>
            <p:cNvSpPr>
              <a:spLocks noChangeArrowheads="1"/>
            </p:cNvSpPr>
            <p:nvPr/>
          </p:nvSpPr>
          <p:spPr bwMode="auto">
            <a:xfrm>
              <a:off x="946" y="1850"/>
              <a:ext cx="10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280" name="Rectangle 32"/>
            <p:cNvSpPr>
              <a:spLocks noChangeArrowheads="1"/>
            </p:cNvSpPr>
            <p:nvPr/>
          </p:nvSpPr>
          <p:spPr bwMode="auto">
            <a:xfrm>
              <a:off x="1060" y="1850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281" name="Line 33"/>
            <p:cNvSpPr>
              <a:spLocks noChangeShapeType="1"/>
            </p:cNvSpPr>
            <p:nvPr/>
          </p:nvSpPr>
          <p:spPr bwMode="auto">
            <a:xfrm flipH="1">
              <a:off x="363" y="1716"/>
              <a:ext cx="254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82" name="Line 34"/>
            <p:cNvSpPr>
              <a:spLocks noChangeShapeType="1"/>
            </p:cNvSpPr>
            <p:nvPr/>
          </p:nvSpPr>
          <p:spPr bwMode="auto">
            <a:xfrm flipH="1">
              <a:off x="392" y="1754"/>
              <a:ext cx="19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83" name="Line 35"/>
            <p:cNvSpPr>
              <a:spLocks noChangeShapeType="1"/>
            </p:cNvSpPr>
            <p:nvPr/>
          </p:nvSpPr>
          <p:spPr bwMode="auto">
            <a:xfrm flipH="1" flipV="1">
              <a:off x="617" y="1716"/>
              <a:ext cx="127" cy="2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84" name="Line 36"/>
            <p:cNvSpPr>
              <a:spLocks noChangeShapeType="1"/>
            </p:cNvSpPr>
            <p:nvPr/>
          </p:nvSpPr>
          <p:spPr bwMode="auto">
            <a:xfrm flipV="1">
              <a:off x="617" y="1935"/>
              <a:ext cx="127" cy="22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85" name="Line 37"/>
            <p:cNvSpPr>
              <a:spLocks noChangeShapeType="1"/>
            </p:cNvSpPr>
            <p:nvPr/>
          </p:nvSpPr>
          <p:spPr bwMode="auto">
            <a:xfrm flipV="1">
              <a:off x="598" y="1941"/>
              <a:ext cx="99" cy="17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86" name="Line 38"/>
            <p:cNvSpPr>
              <a:spLocks noChangeShapeType="1"/>
            </p:cNvSpPr>
            <p:nvPr/>
          </p:nvSpPr>
          <p:spPr bwMode="auto">
            <a:xfrm>
              <a:off x="363" y="2155"/>
              <a:ext cx="254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87" name="Line 39"/>
            <p:cNvSpPr>
              <a:spLocks noChangeShapeType="1"/>
            </p:cNvSpPr>
            <p:nvPr/>
          </p:nvSpPr>
          <p:spPr bwMode="auto">
            <a:xfrm>
              <a:off x="236" y="1935"/>
              <a:ext cx="127" cy="22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88" name="Line 40"/>
            <p:cNvSpPr>
              <a:spLocks noChangeShapeType="1"/>
            </p:cNvSpPr>
            <p:nvPr/>
          </p:nvSpPr>
          <p:spPr bwMode="auto">
            <a:xfrm>
              <a:off x="284" y="1941"/>
              <a:ext cx="98" cy="17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89" name="Line 41"/>
            <p:cNvSpPr>
              <a:spLocks noChangeShapeType="1"/>
            </p:cNvSpPr>
            <p:nvPr/>
          </p:nvSpPr>
          <p:spPr bwMode="auto">
            <a:xfrm flipH="1">
              <a:off x="236" y="1716"/>
              <a:ext cx="127" cy="2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90" name="Line 42"/>
            <p:cNvSpPr>
              <a:spLocks noChangeShapeType="1"/>
            </p:cNvSpPr>
            <p:nvPr/>
          </p:nvSpPr>
          <p:spPr bwMode="auto">
            <a:xfrm>
              <a:off x="744" y="1935"/>
              <a:ext cx="19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91" name="Rectangle 43"/>
            <p:cNvSpPr>
              <a:spLocks noChangeArrowheads="1"/>
            </p:cNvSpPr>
            <p:nvPr/>
          </p:nvSpPr>
          <p:spPr bwMode="auto">
            <a:xfrm>
              <a:off x="415" y="2458"/>
              <a:ext cx="84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292" name="Rectangle 44"/>
            <p:cNvSpPr>
              <a:spLocks noChangeArrowheads="1"/>
            </p:cNvSpPr>
            <p:nvPr/>
          </p:nvSpPr>
          <p:spPr bwMode="auto">
            <a:xfrm>
              <a:off x="675" y="2458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293" name="Rectangle 45"/>
            <p:cNvSpPr>
              <a:spLocks noChangeArrowheads="1"/>
            </p:cNvSpPr>
            <p:nvPr/>
          </p:nvSpPr>
          <p:spPr bwMode="auto">
            <a:xfrm>
              <a:off x="923" y="2458"/>
              <a:ext cx="10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294" name="Rectangle 46"/>
            <p:cNvSpPr>
              <a:spLocks noChangeArrowheads="1"/>
            </p:cNvSpPr>
            <p:nvPr/>
          </p:nvSpPr>
          <p:spPr bwMode="auto">
            <a:xfrm>
              <a:off x="1038" y="2458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295" name="Rectangle 47"/>
            <p:cNvSpPr>
              <a:spLocks noChangeArrowheads="1"/>
            </p:cNvSpPr>
            <p:nvPr/>
          </p:nvSpPr>
          <p:spPr bwMode="auto">
            <a:xfrm>
              <a:off x="670" y="2204"/>
              <a:ext cx="10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296" name="Line 48"/>
            <p:cNvSpPr>
              <a:spLocks noChangeShapeType="1"/>
            </p:cNvSpPr>
            <p:nvPr/>
          </p:nvSpPr>
          <p:spPr bwMode="auto">
            <a:xfrm>
              <a:off x="549" y="2543"/>
              <a:ext cx="116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97" name="Line 49"/>
            <p:cNvSpPr>
              <a:spLocks noChangeShapeType="1"/>
            </p:cNvSpPr>
            <p:nvPr/>
          </p:nvSpPr>
          <p:spPr bwMode="auto">
            <a:xfrm>
              <a:off x="789" y="2543"/>
              <a:ext cx="125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98" name="Line 50"/>
            <p:cNvSpPr>
              <a:spLocks noChangeShapeType="1"/>
            </p:cNvSpPr>
            <p:nvPr/>
          </p:nvSpPr>
          <p:spPr bwMode="auto">
            <a:xfrm flipV="1">
              <a:off x="741" y="2365"/>
              <a:ext cx="1" cy="1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299" name="Line 51"/>
            <p:cNvSpPr>
              <a:spLocks noChangeShapeType="1"/>
            </p:cNvSpPr>
            <p:nvPr/>
          </p:nvSpPr>
          <p:spPr bwMode="auto">
            <a:xfrm flipV="1">
              <a:off x="703" y="2365"/>
              <a:ext cx="1" cy="1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00" name="Rectangle 52"/>
            <p:cNvSpPr>
              <a:spLocks noChangeArrowheads="1"/>
            </p:cNvSpPr>
            <p:nvPr/>
          </p:nvSpPr>
          <p:spPr bwMode="auto">
            <a:xfrm>
              <a:off x="2473" y="1373"/>
              <a:ext cx="84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01" name="Rectangle 53"/>
            <p:cNvSpPr>
              <a:spLocks noChangeArrowheads="1"/>
            </p:cNvSpPr>
            <p:nvPr/>
          </p:nvSpPr>
          <p:spPr bwMode="auto">
            <a:xfrm>
              <a:off x="2732" y="1373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02" name="Rectangle 54"/>
            <p:cNvSpPr>
              <a:spLocks noChangeArrowheads="1"/>
            </p:cNvSpPr>
            <p:nvPr/>
          </p:nvSpPr>
          <p:spPr bwMode="auto">
            <a:xfrm>
              <a:off x="2837" y="1373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03" name="Rectangle 55"/>
            <p:cNvSpPr>
              <a:spLocks noChangeArrowheads="1"/>
            </p:cNvSpPr>
            <p:nvPr/>
          </p:nvSpPr>
          <p:spPr bwMode="auto">
            <a:xfrm>
              <a:off x="2951" y="1437"/>
              <a:ext cx="5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3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04" name="Line 56"/>
            <p:cNvSpPr>
              <a:spLocks noChangeShapeType="1"/>
            </p:cNvSpPr>
            <p:nvPr/>
          </p:nvSpPr>
          <p:spPr bwMode="auto">
            <a:xfrm>
              <a:off x="2607" y="1459"/>
              <a:ext cx="116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05" name="Rectangle 57"/>
            <p:cNvSpPr>
              <a:spLocks noChangeArrowheads="1"/>
            </p:cNvSpPr>
            <p:nvPr/>
          </p:nvSpPr>
          <p:spPr bwMode="auto">
            <a:xfrm>
              <a:off x="2761" y="1850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06" name="Rectangle 58"/>
            <p:cNvSpPr>
              <a:spLocks noChangeArrowheads="1"/>
            </p:cNvSpPr>
            <p:nvPr/>
          </p:nvSpPr>
          <p:spPr bwMode="auto">
            <a:xfrm>
              <a:off x="2866" y="1850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07" name="Rectangle 59"/>
            <p:cNvSpPr>
              <a:spLocks noChangeArrowheads="1"/>
            </p:cNvSpPr>
            <p:nvPr/>
          </p:nvSpPr>
          <p:spPr bwMode="auto">
            <a:xfrm>
              <a:off x="2980" y="1913"/>
              <a:ext cx="5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3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08" name="Line 60"/>
            <p:cNvSpPr>
              <a:spLocks noChangeShapeType="1"/>
            </p:cNvSpPr>
            <p:nvPr/>
          </p:nvSpPr>
          <p:spPr bwMode="auto">
            <a:xfrm flipH="1">
              <a:off x="2173" y="1716"/>
              <a:ext cx="254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09" name="Line 61"/>
            <p:cNvSpPr>
              <a:spLocks noChangeShapeType="1"/>
            </p:cNvSpPr>
            <p:nvPr/>
          </p:nvSpPr>
          <p:spPr bwMode="auto">
            <a:xfrm flipH="1">
              <a:off x="2202" y="1754"/>
              <a:ext cx="19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10" name="Line 62"/>
            <p:cNvSpPr>
              <a:spLocks noChangeShapeType="1"/>
            </p:cNvSpPr>
            <p:nvPr/>
          </p:nvSpPr>
          <p:spPr bwMode="auto">
            <a:xfrm flipH="1" flipV="1">
              <a:off x="2427" y="1716"/>
              <a:ext cx="127" cy="2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11" name="Line 63"/>
            <p:cNvSpPr>
              <a:spLocks noChangeShapeType="1"/>
            </p:cNvSpPr>
            <p:nvPr/>
          </p:nvSpPr>
          <p:spPr bwMode="auto">
            <a:xfrm flipV="1">
              <a:off x="2427" y="1935"/>
              <a:ext cx="127" cy="22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12" name="Line 64"/>
            <p:cNvSpPr>
              <a:spLocks noChangeShapeType="1"/>
            </p:cNvSpPr>
            <p:nvPr/>
          </p:nvSpPr>
          <p:spPr bwMode="auto">
            <a:xfrm flipV="1">
              <a:off x="2408" y="1941"/>
              <a:ext cx="99" cy="17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13" name="Line 65"/>
            <p:cNvSpPr>
              <a:spLocks noChangeShapeType="1"/>
            </p:cNvSpPr>
            <p:nvPr/>
          </p:nvSpPr>
          <p:spPr bwMode="auto">
            <a:xfrm>
              <a:off x="2173" y="2155"/>
              <a:ext cx="254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14" name="Line 66"/>
            <p:cNvSpPr>
              <a:spLocks noChangeShapeType="1"/>
            </p:cNvSpPr>
            <p:nvPr/>
          </p:nvSpPr>
          <p:spPr bwMode="auto">
            <a:xfrm>
              <a:off x="2046" y="1935"/>
              <a:ext cx="127" cy="22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15" name="Line 67"/>
            <p:cNvSpPr>
              <a:spLocks noChangeShapeType="1"/>
            </p:cNvSpPr>
            <p:nvPr/>
          </p:nvSpPr>
          <p:spPr bwMode="auto">
            <a:xfrm>
              <a:off x="2094" y="1941"/>
              <a:ext cx="98" cy="17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16" name="Line 68"/>
            <p:cNvSpPr>
              <a:spLocks noChangeShapeType="1"/>
            </p:cNvSpPr>
            <p:nvPr/>
          </p:nvSpPr>
          <p:spPr bwMode="auto">
            <a:xfrm flipH="1">
              <a:off x="2046" y="1716"/>
              <a:ext cx="127" cy="21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17" name="Line 69"/>
            <p:cNvSpPr>
              <a:spLocks noChangeShapeType="1"/>
            </p:cNvSpPr>
            <p:nvPr/>
          </p:nvSpPr>
          <p:spPr bwMode="auto">
            <a:xfrm>
              <a:off x="2554" y="1935"/>
              <a:ext cx="19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18" name="Rectangle 70"/>
            <p:cNvSpPr>
              <a:spLocks noChangeArrowheads="1"/>
            </p:cNvSpPr>
            <p:nvPr/>
          </p:nvSpPr>
          <p:spPr bwMode="auto">
            <a:xfrm>
              <a:off x="2283" y="2952"/>
              <a:ext cx="84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19" name="Rectangle 71"/>
            <p:cNvSpPr>
              <a:spLocks noChangeArrowheads="1"/>
            </p:cNvSpPr>
            <p:nvPr/>
          </p:nvSpPr>
          <p:spPr bwMode="auto">
            <a:xfrm>
              <a:off x="2542" y="2952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20" name="Rectangle 72"/>
            <p:cNvSpPr>
              <a:spLocks noChangeArrowheads="1"/>
            </p:cNvSpPr>
            <p:nvPr/>
          </p:nvSpPr>
          <p:spPr bwMode="auto">
            <a:xfrm>
              <a:off x="2795" y="2952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21" name="Rectangle 73"/>
            <p:cNvSpPr>
              <a:spLocks noChangeArrowheads="1"/>
            </p:cNvSpPr>
            <p:nvPr/>
          </p:nvSpPr>
          <p:spPr bwMode="auto">
            <a:xfrm>
              <a:off x="2900" y="2952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22" name="Rectangle 74"/>
            <p:cNvSpPr>
              <a:spLocks noChangeArrowheads="1"/>
            </p:cNvSpPr>
            <p:nvPr/>
          </p:nvSpPr>
          <p:spPr bwMode="auto">
            <a:xfrm>
              <a:off x="3014" y="3016"/>
              <a:ext cx="5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3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23" name="Rectangle 75"/>
            <p:cNvSpPr>
              <a:spLocks noChangeArrowheads="1"/>
            </p:cNvSpPr>
            <p:nvPr/>
          </p:nvSpPr>
          <p:spPr bwMode="auto">
            <a:xfrm>
              <a:off x="2537" y="2698"/>
              <a:ext cx="10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24" name="Line 76"/>
            <p:cNvSpPr>
              <a:spLocks noChangeShapeType="1"/>
            </p:cNvSpPr>
            <p:nvPr/>
          </p:nvSpPr>
          <p:spPr bwMode="auto">
            <a:xfrm>
              <a:off x="2416" y="3038"/>
              <a:ext cx="116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25" name="Line 77"/>
            <p:cNvSpPr>
              <a:spLocks noChangeShapeType="1"/>
            </p:cNvSpPr>
            <p:nvPr/>
          </p:nvSpPr>
          <p:spPr bwMode="auto">
            <a:xfrm>
              <a:off x="2656" y="3038"/>
              <a:ext cx="13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26" name="Line 78"/>
            <p:cNvSpPr>
              <a:spLocks noChangeShapeType="1"/>
            </p:cNvSpPr>
            <p:nvPr/>
          </p:nvSpPr>
          <p:spPr bwMode="auto">
            <a:xfrm flipV="1">
              <a:off x="2608" y="2860"/>
              <a:ext cx="1" cy="1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27" name="Line 79"/>
            <p:cNvSpPr>
              <a:spLocks noChangeShapeType="1"/>
            </p:cNvSpPr>
            <p:nvPr/>
          </p:nvSpPr>
          <p:spPr bwMode="auto">
            <a:xfrm flipV="1">
              <a:off x="2570" y="2860"/>
              <a:ext cx="1" cy="1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28" name="Rectangle 80"/>
            <p:cNvSpPr>
              <a:spLocks noChangeArrowheads="1"/>
            </p:cNvSpPr>
            <p:nvPr/>
          </p:nvSpPr>
          <p:spPr bwMode="auto">
            <a:xfrm>
              <a:off x="2311" y="3457"/>
              <a:ext cx="84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29" name="Rectangle 81"/>
            <p:cNvSpPr>
              <a:spLocks noChangeArrowheads="1"/>
            </p:cNvSpPr>
            <p:nvPr/>
          </p:nvSpPr>
          <p:spPr bwMode="auto">
            <a:xfrm>
              <a:off x="2570" y="3457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30" name="Rectangle 82"/>
            <p:cNvSpPr>
              <a:spLocks noChangeArrowheads="1"/>
            </p:cNvSpPr>
            <p:nvPr/>
          </p:nvSpPr>
          <p:spPr bwMode="auto">
            <a:xfrm>
              <a:off x="2824" y="3457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31" name="Rectangle 83"/>
            <p:cNvSpPr>
              <a:spLocks noChangeArrowheads="1"/>
            </p:cNvSpPr>
            <p:nvPr/>
          </p:nvSpPr>
          <p:spPr bwMode="auto">
            <a:xfrm>
              <a:off x="2929" y="3457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32" name="Rectangle 84"/>
            <p:cNvSpPr>
              <a:spLocks noChangeArrowheads="1"/>
            </p:cNvSpPr>
            <p:nvPr/>
          </p:nvSpPr>
          <p:spPr bwMode="auto">
            <a:xfrm>
              <a:off x="3043" y="3520"/>
              <a:ext cx="5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2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33" name="Rectangle 85"/>
            <p:cNvSpPr>
              <a:spLocks noChangeArrowheads="1"/>
            </p:cNvSpPr>
            <p:nvPr/>
          </p:nvSpPr>
          <p:spPr bwMode="auto">
            <a:xfrm>
              <a:off x="2566" y="3203"/>
              <a:ext cx="10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34" name="Rectangle 86"/>
            <p:cNvSpPr>
              <a:spLocks noChangeArrowheads="1"/>
            </p:cNvSpPr>
            <p:nvPr/>
          </p:nvSpPr>
          <p:spPr bwMode="auto">
            <a:xfrm>
              <a:off x="2824" y="3711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35" name="Rectangle 87"/>
            <p:cNvSpPr>
              <a:spLocks noChangeArrowheads="1"/>
            </p:cNvSpPr>
            <p:nvPr/>
          </p:nvSpPr>
          <p:spPr bwMode="auto">
            <a:xfrm>
              <a:off x="3073" y="3711"/>
              <a:ext cx="10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36" name="Rectangle 88"/>
            <p:cNvSpPr>
              <a:spLocks noChangeArrowheads="1"/>
            </p:cNvSpPr>
            <p:nvPr/>
          </p:nvSpPr>
          <p:spPr bwMode="auto">
            <a:xfrm>
              <a:off x="2819" y="3964"/>
              <a:ext cx="84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37" name="Line 89"/>
            <p:cNvSpPr>
              <a:spLocks noChangeShapeType="1"/>
            </p:cNvSpPr>
            <p:nvPr/>
          </p:nvSpPr>
          <p:spPr bwMode="auto">
            <a:xfrm>
              <a:off x="2445" y="3542"/>
              <a:ext cx="116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38" name="Line 90"/>
            <p:cNvSpPr>
              <a:spLocks noChangeShapeType="1"/>
            </p:cNvSpPr>
            <p:nvPr/>
          </p:nvSpPr>
          <p:spPr bwMode="auto">
            <a:xfrm>
              <a:off x="2685" y="3542"/>
              <a:ext cx="129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39" name="Line 91"/>
            <p:cNvSpPr>
              <a:spLocks noChangeShapeType="1"/>
            </p:cNvSpPr>
            <p:nvPr/>
          </p:nvSpPr>
          <p:spPr bwMode="auto">
            <a:xfrm flipV="1">
              <a:off x="2637" y="3365"/>
              <a:ext cx="1" cy="11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40" name="Line 92"/>
            <p:cNvSpPr>
              <a:spLocks noChangeShapeType="1"/>
            </p:cNvSpPr>
            <p:nvPr/>
          </p:nvSpPr>
          <p:spPr bwMode="auto">
            <a:xfrm flipV="1">
              <a:off x="2599" y="3365"/>
              <a:ext cx="1" cy="11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41" name="Line 93"/>
            <p:cNvSpPr>
              <a:spLocks noChangeShapeType="1"/>
            </p:cNvSpPr>
            <p:nvPr/>
          </p:nvSpPr>
          <p:spPr bwMode="auto">
            <a:xfrm>
              <a:off x="2871" y="3619"/>
              <a:ext cx="1" cy="11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42" name="Line 94"/>
            <p:cNvSpPr>
              <a:spLocks noChangeShapeType="1"/>
            </p:cNvSpPr>
            <p:nvPr/>
          </p:nvSpPr>
          <p:spPr bwMode="auto">
            <a:xfrm>
              <a:off x="2938" y="3816"/>
              <a:ext cx="126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43" name="Line 95"/>
            <p:cNvSpPr>
              <a:spLocks noChangeShapeType="1"/>
            </p:cNvSpPr>
            <p:nvPr/>
          </p:nvSpPr>
          <p:spPr bwMode="auto">
            <a:xfrm>
              <a:off x="2938" y="3777"/>
              <a:ext cx="126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44" name="Line 96"/>
            <p:cNvSpPr>
              <a:spLocks noChangeShapeType="1"/>
            </p:cNvSpPr>
            <p:nvPr/>
          </p:nvSpPr>
          <p:spPr bwMode="auto">
            <a:xfrm>
              <a:off x="2871" y="3873"/>
              <a:ext cx="1" cy="11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45" name="Rectangle 97"/>
            <p:cNvSpPr>
              <a:spLocks noChangeArrowheads="1"/>
            </p:cNvSpPr>
            <p:nvPr/>
          </p:nvSpPr>
          <p:spPr bwMode="auto">
            <a:xfrm>
              <a:off x="1978" y="2458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46" name="Rectangle 98"/>
            <p:cNvSpPr>
              <a:spLocks noChangeArrowheads="1"/>
            </p:cNvSpPr>
            <p:nvPr/>
          </p:nvSpPr>
          <p:spPr bwMode="auto">
            <a:xfrm>
              <a:off x="2083" y="2458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47" name="Rectangle 99"/>
            <p:cNvSpPr>
              <a:spLocks noChangeArrowheads="1"/>
            </p:cNvSpPr>
            <p:nvPr/>
          </p:nvSpPr>
          <p:spPr bwMode="auto">
            <a:xfrm>
              <a:off x="2197" y="2521"/>
              <a:ext cx="5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3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48" name="Rectangle 100"/>
            <p:cNvSpPr>
              <a:spLocks noChangeArrowheads="1"/>
            </p:cNvSpPr>
            <p:nvPr/>
          </p:nvSpPr>
          <p:spPr bwMode="auto">
            <a:xfrm>
              <a:off x="2254" y="2458"/>
              <a:ext cx="10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49" name="Rectangle 101"/>
            <p:cNvSpPr>
              <a:spLocks noChangeArrowheads="1"/>
            </p:cNvSpPr>
            <p:nvPr/>
          </p:nvSpPr>
          <p:spPr bwMode="auto">
            <a:xfrm>
              <a:off x="2513" y="2458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50" name="Rectangle 102"/>
            <p:cNvSpPr>
              <a:spLocks noChangeArrowheads="1"/>
            </p:cNvSpPr>
            <p:nvPr/>
          </p:nvSpPr>
          <p:spPr bwMode="auto">
            <a:xfrm>
              <a:off x="2767" y="2458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51" name="Rectangle 103"/>
            <p:cNvSpPr>
              <a:spLocks noChangeArrowheads="1"/>
            </p:cNvSpPr>
            <p:nvPr/>
          </p:nvSpPr>
          <p:spPr bwMode="auto">
            <a:xfrm>
              <a:off x="2871" y="2458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52" name="Rectangle 104"/>
            <p:cNvSpPr>
              <a:spLocks noChangeArrowheads="1"/>
            </p:cNvSpPr>
            <p:nvPr/>
          </p:nvSpPr>
          <p:spPr bwMode="auto">
            <a:xfrm>
              <a:off x="2986" y="2521"/>
              <a:ext cx="5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3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53" name="Rectangle 105"/>
            <p:cNvSpPr>
              <a:spLocks noChangeArrowheads="1"/>
            </p:cNvSpPr>
            <p:nvPr/>
          </p:nvSpPr>
          <p:spPr bwMode="auto">
            <a:xfrm>
              <a:off x="2508" y="2204"/>
              <a:ext cx="10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54" name="Line 106"/>
            <p:cNvSpPr>
              <a:spLocks noChangeShapeType="1"/>
            </p:cNvSpPr>
            <p:nvPr/>
          </p:nvSpPr>
          <p:spPr bwMode="auto">
            <a:xfrm>
              <a:off x="2378" y="2543"/>
              <a:ext cx="126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55" name="Line 107"/>
            <p:cNvSpPr>
              <a:spLocks noChangeShapeType="1"/>
            </p:cNvSpPr>
            <p:nvPr/>
          </p:nvSpPr>
          <p:spPr bwMode="auto">
            <a:xfrm>
              <a:off x="2627" y="2543"/>
              <a:ext cx="13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56" name="Line 108"/>
            <p:cNvSpPr>
              <a:spLocks noChangeShapeType="1"/>
            </p:cNvSpPr>
            <p:nvPr/>
          </p:nvSpPr>
          <p:spPr bwMode="auto">
            <a:xfrm flipV="1">
              <a:off x="2580" y="2365"/>
              <a:ext cx="1" cy="1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57" name="Line 109"/>
            <p:cNvSpPr>
              <a:spLocks noChangeShapeType="1"/>
            </p:cNvSpPr>
            <p:nvPr/>
          </p:nvSpPr>
          <p:spPr bwMode="auto">
            <a:xfrm flipV="1">
              <a:off x="2542" y="2365"/>
              <a:ext cx="1" cy="1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58" name="Rectangle 110"/>
            <p:cNvSpPr>
              <a:spLocks noChangeArrowheads="1"/>
            </p:cNvSpPr>
            <p:nvPr/>
          </p:nvSpPr>
          <p:spPr bwMode="auto">
            <a:xfrm>
              <a:off x="3988" y="2448"/>
              <a:ext cx="84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59" name="Rectangle 111"/>
            <p:cNvSpPr>
              <a:spLocks noChangeArrowheads="1"/>
            </p:cNvSpPr>
            <p:nvPr/>
          </p:nvSpPr>
          <p:spPr bwMode="auto">
            <a:xfrm>
              <a:off x="4247" y="2448"/>
              <a:ext cx="8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C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60" name="Rectangle 112"/>
            <p:cNvSpPr>
              <a:spLocks noChangeArrowheads="1"/>
            </p:cNvSpPr>
            <p:nvPr/>
          </p:nvSpPr>
          <p:spPr bwMode="auto">
            <a:xfrm>
              <a:off x="4496" y="2448"/>
              <a:ext cx="99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61" name="Rectangle 113"/>
            <p:cNvSpPr>
              <a:spLocks noChangeArrowheads="1"/>
            </p:cNvSpPr>
            <p:nvPr/>
          </p:nvSpPr>
          <p:spPr bwMode="auto">
            <a:xfrm>
              <a:off x="4610" y="2448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62" name="Rectangle 114"/>
            <p:cNvSpPr>
              <a:spLocks noChangeArrowheads="1"/>
            </p:cNvSpPr>
            <p:nvPr/>
          </p:nvSpPr>
          <p:spPr bwMode="auto">
            <a:xfrm>
              <a:off x="4724" y="2512"/>
              <a:ext cx="5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2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63" name="Rectangle 115"/>
            <p:cNvSpPr>
              <a:spLocks noChangeArrowheads="1"/>
            </p:cNvSpPr>
            <p:nvPr/>
          </p:nvSpPr>
          <p:spPr bwMode="auto">
            <a:xfrm>
              <a:off x="4242" y="2194"/>
              <a:ext cx="10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O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64" name="Line 116"/>
            <p:cNvSpPr>
              <a:spLocks noChangeShapeType="1"/>
            </p:cNvSpPr>
            <p:nvPr/>
          </p:nvSpPr>
          <p:spPr bwMode="auto">
            <a:xfrm>
              <a:off x="4121" y="2534"/>
              <a:ext cx="116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65" name="Line 117"/>
            <p:cNvSpPr>
              <a:spLocks noChangeShapeType="1"/>
            </p:cNvSpPr>
            <p:nvPr/>
          </p:nvSpPr>
          <p:spPr bwMode="auto">
            <a:xfrm>
              <a:off x="4361" y="2534"/>
              <a:ext cx="116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66" name="Line 118"/>
            <p:cNvSpPr>
              <a:spLocks noChangeShapeType="1"/>
            </p:cNvSpPr>
            <p:nvPr/>
          </p:nvSpPr>
          <p:spPr bwMode="auto">
            <a:xfrm flipV="1">
              <a:off x="4314" y="2356"/>
              <a:ext cx="1" cy="11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67" name="Line 119"/>
            <p:cNvSpPr>
              <a:spLocks noChangeShapeType="1"/>
            </p:cNvSpPr>
            <p:nvPr/>
          </p:nvSpPr>
          <p:spPr bwMode="auto">
            <a:xfrm flipV="1">
              <a:off x="4276" y="2356"/>
              <a:ext cx="1" cy="11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68" name="Rectangle 120"/>
            <p:cNvSpPr>
              <a:spLocks noChangeArrowheads="1"/>
            </p:cNvSpPr>
            <p:nvPr/>
          </p:nvSpPr>
          <p:spPr bwMode="auto">
            <a:xfrm>
              <a:off x="4518" y="1840"/>
              <a:ext cx="99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69" name="Rectangle 121"/>
            <p:cNvSpPr>
              <a:spLocks noChangeArrowheads="1"/>
            </p:cNvSpPr>
            <p:nvPr/>
          </p:nvSpPr>
          <p:spPr bwMode="auto">
            <a:xfrm>
              <a:off x="4633" y="1840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70" name="Rectangle 122"/>
            <p:cNvSpPr>
              <a:spLocks noChangeArrowheads="1"/>
            </p:cNvSpPr>
            <p:nvPr/>
          </p:nvSpPr>
          <p:spPr bwMode="auto">
            <a:xfrm>
              <a:off x="4747" y="1904"/>
              <a:ext cx="5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2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71" name="Line 123"/>
            <p:cNvSpPr>
              <a:spLocks noChangeShapeType="1"/>
            </p:cNvSpPr>
            <p:nvPr/>
          </p:nvSpPr>
          <p:spPr bwMode="auto">
            <a:xfrm flipH="1">
              <a:off x="3935" y="1706"/>
              <a:ext cx="255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72" name="Line 124"/>
            <p:cNvSpPr>
              <a:spLocks noChangeShapeType="1"/>
            </p:cNvSpPr>
            <p:nvPr/>
          </p:nvSpPr>
          <p:spPr bwMode="auto">
            <a:xfrm flipH="1">
              <a:off x="3964" y="1744"/>
              <a:ext cx="19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73" name="Line 125"/>
            <p:cNvSpPr>
              <a:spLocks noChangeShapeType="1"/>
            </p:cNvSpPr>
            <p:nvPr/>
          </p:nvSpPr>
          <p:spPr bwMode="auto">
            <a:xfrm flipH="1" flipV="1">
              <a:off x="4190" y="1706"/>
              <a:ext cx="126" cy="22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74" name="Line 126"/>
            <p:cNvSpPr>
              <a:spLocks noChangeShapeType="1"/>
            </p:cNvSpPr>
            <p:nvPr/>
          </p:nvSpPr>
          <p:spPr bwMode="auto">
            <a:xfrm flipV="1">
              <a:off x="4190" y="1926"/>
              <a:ext cx="126" cy="22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75" name="Line 127"/>
            <p:cNvSpPr>
              <a:spLocks noChangeShapeType="1"/>
            </p:cNvSpPr>
            <p:nvPr/>
          </p:nvSpPr>
          <p:spPr bwMode="auto">
            <a:xfrm flipV="1">
              <a:off x="4171" y="1932"/>
              <a:ext cx="98" cy="17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76" name="Line 128"/>
            <p:cNvSpPr>
              <a:spLocks noChangeShapeType="1"/>
            </p:cNvSpPr>
            <p:nvPr/>
          </p:nvSpPr>
          <p:spPr bwMode="auto">
            <a:xfrm>
              <a:off x="3935" y="2146"/>
              <a:ext cx="255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77" name="Line 129"/>
            <p:cNvSpPr>
              <a:spLocks noChangeShapeType="1"/>
            </p:cNvSpPr>
            <p:nvPr/>
          </p:nvSpPr>
          <p:spPr bwMode="auto">
            <a:xfrm>
              <a:off x="3809" y="1926"/>
              <a:ext cx="126" cy="22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78" name="Line 130"/>
            <p:cNvSpPr>
              <a:spLocks noChangeShapeType="1"/>
            </p:cNvSpPr>
            <p:nvPr/>
          </p:nvSpPr>
          <p:spPr bwMode="auto">
            <a:xfrm>
              <a:off x="3856" y="1932"/>
              <a:ext cx="98" cy="17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79" name="Line 131"/>
            <p:cNvSpPr>
              <a:spLocks noChangeShapeType="1"/>
            </p:cNvSpPr>
            <p:nvPr/>
          </p:nvSpPr>
          <p:spPr bwMode="auto">
            <a:xfrm flipH="1">
              <a:off x="3809" y="1706"/>
              <a:ext cx="126" cy="22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80" name="Line 132"/>
            <p:cNvSpPr>
              <a:spLocks noChangeShapeType="1"/>
            </p:cNvSpPr>
            <p:nvPr/>
          </p:nvSpPr>
          <p:spPr bwMode="auto">
            <a:xfrm>
              <a:off x="4316" y="1926"/>
              <a:ext cx="18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sp>
          <p:nvSpPr>
            <p:cNvPr id="309381" name="Rectangle 133"/>
            <p:cNvSpPr>
              <a:spLocks noChangeArrowheads="1"/>
            </p:cNvSpPr>
            <p:nvPr/>
          </p:nvSpPr>
          <p:spPr bwMode="auto">
            <a:xfrm>
              <a:off x="4274" y="1383"/>
              <a:ext cx="84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R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82" name="Rectangle 134"/>
            <p:cNvSpPr>
              <a:spLocks noChangeArrowheads="1"/>
            </p:cNvSpPr>
            <p:nvPr/>
          </p:nvSpPr>
          <p:spPr bwMode="auto">
            <a:xfrm>
              <a:off x="4528" y="1383"/>
              <a:ext cx="99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N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83" name="Rectangle 135"/>
            <p:cNvSpPr>
              <a:spLocks noChangeArrowheads="1"/>
            </p:cNvSpPr>
            <p:nvPr/>
          </p:nvSpPr>
          <p:spPr bwMode="auto">
            <a:xfrm>
              <a:off x="4642" y="1383"/>
              <a:ext cx="96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9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H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84" name="Rectangle 136"/>
            <p:cNvSpPr>
              <a:spLocks noChangeArrowheads="1"/>
            </p:cNvSpPr>
            <p:nvPr/>
          </p:nvSpPr>
          <p:spPr bwMode="auto">
            <a:xfrm>
              <a:off x="4757" y="1446"/>
              <a:ext cx="5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lt"/>
                </a:rPr>
                <a:t>2</a:t>
              </a:r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endParaRPr>
            </a:p>
          </p:txBody>
        </p:sp>
        <p:sp>
          <p:nvSpPr>
            <p:cNvPr id="309385" name="Line 137"/>
            <p:cNvSpPr>
              <a:spLocks noChangeShapeType="1"/>
            </p:cNvSpPr>
            <p:nvPr/>
          </p:nvSpPr>
          <p:spPr bwMode="auto">
            <a:xfrm>
              <a:off x="4407" y="1468"/>
              <a:ext cx="10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</p:grpSp>
      <p:sp>
        <p:nvSpPr>
          <p:cNvPr id="309387" name="AutoShape 139"/>
          <p:cNvSpPr>
            <a:spLocks noChangeArrowheads="1"/>
          </p:cNvSpPr>
          <p:nvPr/>
        </p:nvSpPr>
        <p:spPr bwMode="auto">
          <a:xfrm>
            <a:off x="1042988" y="2133600"/>
            <a:ext cx="1657350" cy="431800"/>
          </a:xfrm>
          <a:prstGeom prst="roundRect">
            <a:avLst>
              <a:gd name="adj" fmla="val 16667"/>
            </a:avLst>
          </a:prstGeom>
          <a:noFill/>
          <a:ln w="22225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09388" name="AutoShape 140"/>
          <p:cNvSpPr>
            <a:spLocks noChangeArrowheads="1"/>
          </p:cNvSpPr>
          <p:nvPr/>
        </p:nvSpPr>
        <p:spPr bwMode="auto">
          <a:xfrm>
            <a:off x="561975" y="3517900"/>
            <a:ext cx="2232025" cy="719138"/>
          </a:xfrm>
          <a:prstGeom prst="roundRect">
            <a:avLst>
              <a:gd name="adj" fmla="val 16667"/>
            </a:avLst>
          </a:prstGeom>
          <a:noFill/>
          <a:ln w="22225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09389" name="Rectangle 141"/>
          <p:cNvSpPr>
            <a:spLocks noChangeArrowheads="1"/>
          </p:cNvSpPr>
          <p:nvPr/>
        </p:nvSpPr>
        <p:spPr bwMode="auto">
          <a:xfrm>
            <a:off x="179388" y="5805488"/>
            <a:ext cx="2694327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Comparando</a:t>
            </a:r>
          </a:p>
          <a:p>
            <a:pPr eaLnBrk="0" hangingPunct="0"/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Ácidos com álcoois..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3"/>
          <p:cNvGrpSpPr>
            <a:grpSpLocks noChangeAspect="1"/>
          </p:cNvGrpSpPr>
          <p:nvPr/>
        </p:nvGrpSpPr>
        <p:grpSpPr bwMode="auto">
          <a:xfrm>
            <a:off x="144463" y="1700213"/>
            <a:ext cx="3275012" cy="1079500"/>
            <a:chOff x="91" y="1071"/>
            <a:chExt cx="2063" cy="680"/>
          </a:xfrm>
        </p:grpSpPr>
        <p:sp>
          <p:nvSpPr>
            <p:cNvPr id="310376" name="AutoShape 104"/>
            <p:cNvSpPr>
              <a:spLocks noChangeAspect="1" noChangeArrowheads="1" noTextEdit="1"/>
            </p:cNvSpPr>
            <p:nvPr/>
          </p:nvSpPr>
          <p:spPr bwMode="auto">
            <a:xfrm>
              <a:off x="91" y="1071"/>
              <a:ext cx="2063" cy="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pic>
          <p:nvPicPr>
            <p:cNvPr id="310377" name="Picture 10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1" y="1071"/>
              <a:ext cx="2068" cy="6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0358" name="Rectangle 86"/>
          <p:cNvSpPr>
            <a:spLocks noChangeArrowheads="1"/>
          </p:cNvSpPr>
          <p:nvPr/>
        </p:nvSpPr>
        <p:spPr bwMode="auto">
          <a:xfrm>
            <a:off x="0" y="549275"/>
            <a:ext cx="2490938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Ressonância</a:t>
            </a:r>
          </a:p>
        </p:txBody>
      </p:sp>
      <p:pic>
        <p:nvPicPr>
          <p:cNvPr id="310359" name="Picture 8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2874963"/>
            <a:ext cx="248602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88"/>
          <p:cNvGrpSpPr>
            <a:grpSpLocks noChangeAspect="1"/>
          </p:cNvGrpSpPr>
          <p:nvPr/>
        </p:nvGrpSpPr>
        <p:grpSpPr bwMode="auto">
          <a:xfrm>
            <a:off x="4383088" y="1546225"/>
            <a:ext cx="1789112" cy="1763713"/>
            <a:chOff x="158" y="1888"/>
            <a:chExt cx="1127" cy="1111"/>
          </a:xfrm>
        </p:grpSpPr>
        <p:sp>
          <p:nvSpPr>
            <p:cNvPr id="310361" name="AutoShape 89"/>
            <p:cNvSpPr>
              <a:spLocks noChangeAspect="1" noChangeArrowheads="1" noTextEdit="1"/>
            </p:cNvSpPr>
            <p:nvPr/>
          </p:nvSpPr>
          <p:spPr bwMode="auto">
            <a:xfrm>
              <a:off x="158" y="1888"/>
              <a:ext cx="1127" cy="1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pic>
          <p:nvPicPr>
            <p:cNvPr id="310362" name="Picture 90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8" y="1888"/>
              <a:ext cx="1132" cy="1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91"/>
          <p:cNvGrpSpPr>
            <a:grpSpLocks/>
          </p:cNvGrpSpPr>
          <p:nvPr/>
        </p:nvGrpSpPr>
        <p:grpSpPr bwMode="auto">
          <a:xfrm>
            <a:off x="5981700" y="1546225"/>
            <a:ext cx="2722563" cy="1882775"/>
            <a:chOff x="3768" y="974"/>
            <a:chExt cx="1715" cy="1186"/>
          </a:xfrm>
        </p:grpSpPr>
        <p:pic>
          <p:nvPicPr>
            <p:cNvPr id="310364" name="Picture 9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22" y="974"/>
              <a:ext cx="1061" cy="1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8" name="Group 93"/>
            <p:cNvGrpSpPr>
              <a:grpSpLocks noChangeAspect="1"/>
            </p:cNvGrpSpPr>
            <p:nvPr/>
          </p:nvGrpSpPr>
          <p:grpSpPr bwMode="auto">
            <a:xfrm>
              <a:off x="3768" y="1473"/>
              <a:ext cx="626" cy="147"/>
              <a:chOff x="3768" y="1473"/>
              <a:chExt cx="626" cy="147"/>
            </a:xfrm>
          </p:grpSpPr>
          <p:sp>
            <p:nvSpPr>
              <p:cNvPr id="310366" name="AutoShape 94"/>
              <p:cNvSpPr>
                <a:spLocks noChangeAspect="1" noChangeArrowheads="1" noTextEdit="1"/>
              </p:cNvSpPr>
              <p:nvPr/>
            </p:nvSpPr>
            <p:spPr bwMode="auto">
              <a:xfrm>
                <a:off x="3768" y="1473"/>
                <a:ext cx="626" cy="1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>
                  <a:latin typeface="+mj-lt"/>
                </a:endParaRPr>
              </a:p>
            </p:txBody>
          </p:sp>
          <p:pic>
            <p:nvPicPr>
              <p:cNvPr id="310367" name="Picture 95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768" y="1473"/>
                <a:ext cx="631" cy="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495044" name="Text Box 4"/>
          <p:cNvSpPr txBox="1">
            <a:spLocks noChangeArrowheads="1"/>
          </p:cNvSpPr>
          <p:nvPr/>
        </p:nvSpPr>
        <p:spPr bwMode="auto">
          <a:xfrm>
            <a:off x="301625" y="1827213"/>
            <a:ext cx="2901950" cy="39857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lIns="10800" tIns="41469" rIns="10800" bIns="41469">
            <a:spAutoFit/>
          </a:bodyPr>
          <a:lstStyle/>
          <a:p>
            <a:pPr algn="ctr"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pt-BR" sz="22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Lucida Sans Unicode" pitchFamily="34" charset="0"/>
              </a:rPr>
              <a:t>elétrons localizados</a:t>
            </a:r>
            <a:endParaRPr lang="en-US" sz="2200" b="1">
              <a:solidFill>
                <a:srgbClr val="00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cs typeface="Lucida Sans Unicode" pitchFamily="34" charset="0"/>
            </a:endParaRPr>
          </a:p>
        </p:txBody>
      </p:sp>
      <p:grpSp>
        <p:nvGrpSpPr>
          <p:cNvPr id="9" name="Group 97"/>
          <p:cNvGrpSpPr>
            <a:grpSpLocks noChangeAspect="1"/>
          </p:cNvGrpSpPr>
          <p:nvPr/>
        </p:nvGrpSpPr>
        <p:grpSpPr bwMode="auto">
          <a:xfrm>
            <a:off x="4859338" y="4300538"/>
            <a:ext cx="3865562" cy="1720850"/>
            <a:chOff x="3152" y="3113"/>
            <a:chExt cx="2435" cy="1084"/>
          </a:xfrm>
        </p:grpSpPr>
        <p:sp>
          <p:nvSpPr>
            <p:cNvPr id="310370" name="AutoShape 98"/>
            <p:cNvSpPr>
              <a:spLocks noChangeAspect="1" noChangeArrowheads="1" noTextEdit="1"/>
            </p:cNvSpPr>
            <p:nvPr/>
          </p:nvSpPr>
          <p:spPr bwMode="auto">
            <a:xfrm>
              <a:off x="3152" y="3113"/>
              <a:ext cx="2435" cy="1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pic>
          <p:nvPicPr>
            <p:cNvPr id="310371" name="Picture 99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52" y="3113"/>
              <a:ext cx="2440" cy="1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804025" y="4729163"/>
            <a:ext cx="1800225" cy="62761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lIns="10800" tIns="41469" rIns="10800" bIns="41469">
            <a:spAutoFit/>
          </a:bodyPr>
          <a:lstStyle/>
          <a:p>
            <a:pPr algn="ctr"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pt-BR" sz="19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Lucida Sans Unicode" pitchFamily="34" charset="0"/>
              </a:rPr>
              <a:t>elétrons </a:t>
            </a:r>
          </a:p>
          <a:p>
            <a:pPr algn="ctr"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pt-BR" sz="1900" b="1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Lucida Sans Unicode" pitchFamily="34" charset="0"/>
              </a:rPr>
              <a:t>deslocalizados</a:t>
            </a:r>
            <a:endParaRPr lang="en-US" sz="1900" b="1">
              <a:solidFill>
                <a:srgbClr val="00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cs typeface="Lucida Sans Unicode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851275" y="3429000"/>
            <a:ext cx="48656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936" tIns="41469" rIns="82936" bIns="41469">
            <a:spAutoFit/>
          </a:bodyPr>
          <a:lstStyle/>
          <a:p>
            <a:pPr algn="r"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pt-BR" sz="18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Lucida Sans Unicode" pitchFamily="34" charset="0"/>
              </a:rPr>
              <a:t>Estruturas CONTRIBUINTES de ressonância</a:t>
            </a:r>
            <a:endParaRPr lang="en-US" sz="1800" b="1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Lucida Sans Unicode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932363" y="6092825"/>
            <a:ext cx="29924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936" tIns="41469" rIns="82936" bIns="41469">
            <a:spAutoFit/>
          </a:bodyPr>
          <a:lstStyle/>
          <a:p>
            <a:pPr algn="ctr"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pt-BR" sz="18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Lucida Sans Unicode" pitchFamily="34" charset="0"/>
              </a:rPr>
              <a:t>HÍBRIDO de ressonância</a:t>
            </a:r>
            <a:endParaRPr lang="en-US" sz="1800" b="1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Lucida Sans Unicode" pitchFamily="34" charset="0"/>
            </a:endParaRPr>
          </a:p>
        </p:txBody>
      </p:sp>
      <p:grpSp>
        <p:nvGrpSpPr>
          <p:cNvPr id="10" name="Group 108"/>
          <p:cNvGrpSpPr>
            <a:grpSpLocks noChangeAspect="1"/>
          </p:cNvGrpSpPr>
          <p:nvPr/>
        </p:nvGrpSpPr>
        <p:grpSpPr bwMode="auto">
          <a:xfrm>
            <a:off x="-36513" y="4724400"/>
            <a:ext cx="4572001" cy="1516063"/>
            <a:chOff x="0" y="2614"/>
            <a:chExt cx="2608" cy="865"/>
          </a:xfrm>
        </p:grpSpPr>
        <p:sp>
          <p:nvSpPr>
            <p:cNvPr id="310379" name="AutoShape 107"/>
            <p:cNvSpPr>
              <a:spLocks noChangeAspect="1" noChangeArrowheads="1" noTextEdit="1"/>
            </p:cNvSpPr>
            <p:nvPr/>
          </p:nvSpPr>
          <p:spPr bwMode="auto">
            <a:xfrm>
              <a:off x="0" y="2614"/>
              <a:ext cx="2608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pic>
          <p:nvPicPr>
            <p:cNvPr id="310381" name="Picture 109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2614"/>
              <a:ext cx="2611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0382" name="AutoShape 110"/>
          <p:cNvSpPr>
            <a:spLocks noChangeArrowheads="1"/>
          </p:cNvSpPr>
          <p:nvPr/>
        </p:nvSpPr>
        <p:spPr bwMode="auto">
          <a:xfrm>
            <a:off x="142875" y="4722813"/>
            <a:ext cx="4392613" cy="1511300"/>
          </a:xfrm>
          <a:prstGeom prst="roundRect">
            <a:avLst>
              <a:gd name="adj" fmla="val 11241"/>
            </a:avLst>
          </a:prstGeom>
          <a:noFill/>
          <a:ln w="22225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9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44" grpId="0" animBg="1"/>
      <p:bldP spid="2" grpId="0" animBg="1"/>
      <p:bldP spid="3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4" name="Rectangle 4"/>
          <p:cNvSpPr>
            <a:spLocks noChangeArrowheads="1"/>
          </p:cNvSpPr>
          <p:nvPr/>
        </p:nvSpPr>
        <p:spPr bwMode="auto">
          <a:xfrm>
            <a:off x="0" y="549275"/>
            <a:ext cx="2490938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Ressonância</a:t>
            </a:r>
          </a:p>
        </p:txBody>
      </p:sp>
      <p:pic>
        <p:nvPicPr>
          <p:cNvPr id="37376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692150"/>
            <a:ext cx="3386138" cy="136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376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5400" y="2420938"/>
            <a:ext cx="9169400" cy="165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3768" name="Rectangle 8"/>
          <p:cNvSpPr>
            <a:spLocks noChangeArrowheads="1"/>
          </p:cNvSpPr>
          <p:nvPr/>
        </p:nvSpPr>
        <p:spPr bwMode="auto">
          <a:xfrm>
            <a:off x="0" y="1125538"/>
            <a:ext cx="2627322" cy="83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Comparando</a:t>
            </a:r>
          </a:p>
          <a:p>
            <a:pPr eaLnBrk="0" hangingPunct="0"/>
            <a:r>
              <a:rPr lang="pt-BR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fenóis com álcoois..</a:t>
            </a:r>
            <a:endParaRPr lang="en-US" sz="24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73769" name="Rectangle 9"/>
          <p:cNvSpPr>
            <a:spLocks noChangeArrowheads="1"/>
          </p:cNvSpPr>
          <p:nvPr/>
        </p:nvSpPr>
        <p:spPr bwMode="auto">
          <a:xfrm>
            <a:off x="2190586" y="4292600"/>
            <a:ext cx="4715202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EStruturas de ressonância não equivalentes</a:t>
            </a:r>
          </a:p>
          <a:p>
            <a:pPr algn="ctr" eaLnBrk="0" hangingPunct="0"/>
            <a:r>
              <a:rPr lang="pt-BR" sz="2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(carga negativa no carbono)</a:t>
            </a:r>
            <a:endParaRPr lang="en-US" sz="200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73770" name="AutoShape 10"/>
          <p:cNvSpPr>
            <a:spLocks noChangeArrowheads="1"/>
          </p:cNvSpPr>
          <p:nvPr/>
        </p:nvSpPr>
        <p:spPr bwMode="auto">
          <a:xfrm>
            <a:off x="3276600" y="642938"/>
            <a:ext cx="3382963" cy="1439862"/>
          </a:xfrm>
          <a:prstGeom prst="roundRect">
            <a:avLst>
              <a:gd name="adj" fmla="val 11241"/>
            </a:avLst>
          </a:prstGeom>
          <a:noFill/>
          <a:ln w="22225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509311" y="1913229"/>
            <a:ext cx="6588087" cy="27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pt-BR" sz="138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E o pH?</a:t>
            </a:r>
            <a:endParaRPr lang="pt-BR" sz="138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9" name="Text Box 5"/>
          <p:cNvSpPr txBox="1">
            <a:spLocks noChangeArrowheads="1"/>
          </p:cNvSpPr>
          <p:nvPr/>
        </p:nvSpPr>
        <p:spPr bwMode="auto">
          <a:xfrm>
            <a:off x="179388" y="1700213"/>
            <a:ext cx="82804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2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 valor de pH de uma solução indica a concentração de íons carregados [H</a:t>
            </a:r>
            <a:r>
              <a:rPr lang="pt-BR" sz="2000" baseline="30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pt-BR" sz="2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], ou (como o H</a:t>
            </a:r>
            <a:r>
              <a:rPr lang="pt-BR" sz="2000" baseline="30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pt-BR" sz="2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é solvatado em água) </a:t>
            </a:r>
            <a:r>
              <a:rPr lang="en-US" sz="2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[H</a:t>
            </a:r>
            <a:r>
              <a:rPr lang="en-US" sz="2000" baseline="-25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</a:t>
            </a:r>
            <a:r>
              <a:rPr lang="en-US" sz="2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</a:t>
            </a:r>
            <a:r>
              <a:rPr lang="en-US" sz="2000" baseline="30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en-US" sz="2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]</a:t>
            </a:r>
            <a:endParaRPr lang="pt-BR" sz="200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359430" name="Text Box 6"/>
          <p:cNvSpPr txBox="1">
            <a:spLocks noChangeArrowheads="1"/>
          </p:cNvSpPr>
          <p:nvPr/>
        </p:nvSpPr>
        <p:spPr bwMode="auto">
          <a:xfrm>
            <a:off x="2555875" y="836613"/>
            <a:ext cx="1008063" cy="66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32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pH</a:t>
            </a:r>
          </a:p>
        </p:txBody>
      </p:sp>
      <p:pic>
        <p:nvPicPr>
          <p:cNvPr id="3594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9275" y="3644900"/>
            <a:ext cx="292258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9432" name="Text Box 8"/>
          <p:cNvSpPr txBox="1">
            <a:spLocks noChangeArrowheads="1"/>
          </p:cNvSpPr>
          <p:nvPr/>
        </p:nvSpPr>
        <p:spPr bwMode="auto">
          <a:xfrm>
            <a:off x="179388" y="4437063"/>
            <a:ext cx="82804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endParaRPr lang="pt-BR" sz="180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>
              <a:lnSpc>
                <a:spcPct val="125000"/>
              </a:lnSpc>
              <a:buFontTx/>
              <a:buChar char="•"/>
            </a:pPr>
            <a:endParaRPr lang="pt-BR" sz="180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35943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4375" y="3062288"/>
            <a:ext cx="51752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9434" name="Text Box 10"/>
          <p:cNvSpPr txBox="1">
            <a:spLocks noChangeArrowheads="1"/>
          </p:cNvSpPr>
          <p:nvPr/>
        </p:nvSpPr>
        <p:spPr bwMode="auto">
          <a:xfrm>
            <a:off x="395288" y="4724400"/>
            <a:ext cx="82804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2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Solução de HCl 	</a:t>
            </a:r>
          </a:p>
          <a:p>
            <a:pPr>
              <a:lnSpc>
                <a:spcPct val="125000"/>
              </a:lnSpc>
            </a:pPr>
            <a:r>
              <a:rPr lang="pt-BR" sz="2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1 M – pH = 0</a:t>
            </a:r>
          </a:p>
          <a:p>
            <a:pPr>
              <a:lnSpc>
                <a:spcPct val="125000"/>
              </a:lnSpc>
            </a:pPr>
            <a:r>
              <a:rPr lang="pt-BR" sz="2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0,1 M – pH = 1</a:t>
            </a:r>
          </a:p>
          <a:p>
            <a:pPr>
              <a:lnSpc>
                <a:spcPct val="125000"/>
              </a:lnSpc>
            </a:pPr>
            <a:r>
              <a:rPr lang="pt-BR" sz="2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0,01 M – pH = 2</a:t>
            </a:r>
          </a:p>
        </p:txBody>
      </p:sp>
      <p:sp>
        <p:nvSpPr>
          <p:cNvPr id="359435" name="Rectangle 11"/>
          <p:cNvSpPr>
            <a:spLocks noChangeArrowheads="1"/>
          </p:cNvSpPr>
          <p:nvPr/>
        </p:nvSpPr>
        <p:spPr bwMode="auto">
          <a:xfrm>
            <a:off x="0" y="908050"/>
            <a:ext cx="2258760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Definições: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3" name="Text Box 5"/>
          <p:cNvSpPr txBox="1">
            <a:spLocks noChangeArrowheads="1"/>
          </p:cNvSpPr>
          <p:nvPr/>
        </p:nvSpPr>
        <p:spPr bwMode="auto">
          <a:xfrm>
            <a:off x="179388" y="1412875"/>
            <a:ext cx="82804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24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Mas:</a:t>
            </a:r>
          </a:p>
          <a:p>
            <a:pPr>
              <a:lnSpc>
                <a:spcPct val="125000"/>
              </a:lnSpc>
            </a:pPr>
            <a:r>
              <a:rPr lang="pt-BR" sz="2400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Se </a:t>
            </a:r>
            <a:r>
              <a:rPr lang="pt-BR" sz="24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para uma solução 0,1 M de HCl – pH = 1. </a:t>
            </a:r>
          </a:p>
          <a:p>
            <a:pPr>
              <a:lnSpc>
                <a:spcPct val="125000"/>
              </a:lnSpc>
            </a:pPr>
            <a:r>
              <a:rPr lang="pt-BR" sz="24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Uma solução 0,1 M de Ácido acético – pH = 3,7. Por quê</a:t>
            </a:r>
            <a:r>
              <a:rPr lang="en-US" sz="24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?</a:t>
            </a:r>
            <a:endParaRPr lang="pt-BR" sz="24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3604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4375" y="3068638"/>
            <a:ext cx="51752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0457" name="Text Box 9"/>
          <p:cNvSpPr txBox="1">
            <a:spLocks noChangeArrowheads="1"/>
          </p:cNvSpPr>
          <p:nvPr/>
        </p:nvSpPr>
        <p:spPr bwMode="auto">
          <a:xfrm>
            <a:off x="179389" y="5111828"/>
            <a:ext cx="8788342" cy="1124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2400" b="1" dirty="0" err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Escala</a:t>
            </a:r>
            <a:r>
              <a:rPr lang="en-US" sz="24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pH (0-14)</a:t>
            </a:r>
            <a:r>
              <a:rPr lang="pt-BR" sz="24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: descreve a acidez de uma SOLUÇÃO</a:t>
            </a:r>
          </a:p>
          <a:p>
            <a:pPr algn="ctr">
              <a:lnSpc>
                <a:spcPct val="125000"/>
              </a:lnSpc>
            </a:pPr>
            <a:r>
              <a:rPr lang="pt-BR" sz="32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</a:t>
            </a:r>
            <a:r>
              <a:rPr lang="pt-BR" sz="3200" b="1" i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pt-BR" sz="3200" b="1" baseline="-25000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pt-BR" sz="24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: é característico de cada composto (como P.F. ou P.E.)</a:t>
            </a:r>
          </a:p>
        </p:txBody>
      </p:sp>
      <p:sp>
        <p:nvSpPr>
          <p:cNvPr id="360458" name="Rectangle 10"/>
          <p:cNvSpPr>
            <a:spLocks noChangeArrowheads="1"/>
          </p:cNvSpPr>
          <p:nvPr/>
        </p:nvSpPr>
        <p:spPr bwMode="auto">
          <a:xfrm>
            <a:off x="0" y="908050"/>
            <a:ext cx="2258760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Definições:</a:t>
            </a:r>
          </a:p>
        </p:txBody>
      </p:sp>
      <p:sp>
        <p:nvSpPr>
          <p:cNvPr id="360459" name="Text Box 11"/>
          <p:cNvSpPr txBox="1">
            <a:spLocks noChangeArrowheads="1"/>
          </p:cNvSpPr>
          <p:nvPr/>
        </p:nvSpPr>
        <p:spPr bwMode="auto">
          <a:xfrm>
            <a:off x="2555875" y="836613"/>
            <a:ext cx="1008063" cy="66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32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pH</a:t>
            </a:r>
          </a:p>
        </p:txBody>
      </p:sp>
      <p:grpSp>
        <p:nvGrpSpPr>
          <p:cNvPr id="2" name="Group 13"/>
          <p:cNvGrpSpPr>
            <a:grpSpLocks noChangeAspect="1"/>
          </p:cNvGrpSpPr>
          <p:nvPr/>
        </p:nvGrpSpPr>
        <p:grpSpPr bwMode="auto">
          <a:xfrm>
            <a:off x="1216025" y="3644900"/>
            <a:ext cx="6711950" cy="1173163"/>
            <a:chOff x="766" y="2296"/>
            <a:chExt cx="4228" cy="739"/>
          </a:xfrm>
        </p:grpSpPr>
        <p:sp>
          <p:nvSpPr>
            <p:cNvPr id="36046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766" y="2296"/>
              <a:ext cx="4228" cy="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latin typeface="+mj-lt"/>
              </a:endParaRPr>
            </a:p>
          </p:txBody>
        </p:sp>
        <p:pic>
          <p:nvPicPr>
            <p:cNvPr id="360462" name="Picture 1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66" y="2296"/>
              <a:ext cx="4232" cy="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264405" y="1583009"/>
            <a:ext cx="8615189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pt-BR" sz="54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pH – acidez de uma SOLUÇÃO</a:t>
            </a:r>
          </a:p>
          <a:p>
            <a:pPr>
              <a:lnSpc>
                <a:spcPct val="125000"/>
              </a:lnSpc>
            </a:pPr>
            <a:endParaRPr lang="pt-BR" sz="5400" b="1" dirty="0" smtClean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>
              <a:lnSpc>
                <a:spcPct val="125000"/>
              </a:lnSpc>
            </a:pPr>
            <a:r>
              <a:rPr lang="pt-BR" sz="54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</a:t>
            </a:r>
            <a:r>
              <a:rPr lang="pt-BR" sz="5400" b="1" i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pt-BR" sz="5400" b="1" baseline="-25000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pt-BR" sz="5400" b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– característico de cada composto</a:t>
            </a:r>
            <a:endParaRPr lang="pt-BR" sz="54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20000"/>
          </a:blip>
          <a:srcRect/>
          <a:stretch>
            <a:fillRect/>
          </a:stretch>
        </p:blipFill>
        <p:spPr bwMode="auto">
          <a:xfrm>
            <a:off x="1458970" y="671593"/>
            <a:ext cx="5893974" cy="572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0825" y="450850"/>
            <a:ext cx="33065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Solução Tampão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  <p:sp>
        <p:nvSpPr>
          <p:cNvPr id="4" name="CaixaDeTexto 8"/>
          <p:cNvSpPr txBox="1"/>
          <p:nvPr/>
        </p:nvSpPr>
        <p:spPr>
          <a:xfrm>
            <a:off x="188912" y="1097181"/>
            <a:ext cx="87661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i="1" dirty="0" smtClean="0">
                <a:solidFill>
                  <a:srgbClr val="003300"/>
                </a:solidFill>
                <a:latin typeface="+mj-lt"/>
              </a:rPr>
              <a:t>O QUE É?</a:t>
            </a:r>
          </a:p>
          <a:p>
            <a:pPr>
              <a:defRPr/>
            </a:pPr>
            <a:r>
              <a:rPr lang="pt-BR" sz="2400" i="1" dirty="0" smtClean="0">
                <a:solidFill>
                  <a:srgbClr val="003300"/>
                </a:solidFill>
                <a:latin typeface="+mj-lt"/>
              </a:rPr>
              <a:t>Um caso especial de EFEITO DO ÍON COMUM</a:t>
            </a:r>
          </a:p>
          <a:p>
            <a:pPr>
              <a:defRPr/>
            </a:pPr>
            <a:endParaRPr lang="pt-BR" sz="2400" i="1" dirty="0" smtClean="0">
              <a:solidFill>
                <a:srgbClr val="003300"/>
              </a:solidFill>
              <a:latin typeface="+mj-lt"/>
            </a:endParaRPr>
          </a:p>
          <a:p>
            <a:pPr lvl="0">
              <a:defRPr/>
            </a:pPr>
            <a:r>
              <a:rPr lang="pt-BR" sz="2400" b="1" i="1" dirty="0" smtClean="0">
                <a:solidFill>
                  <a:srgbClr val="003300"/>
                </a:solidFill>
                <a:latin typeface="Calibri"/>
              </a:rPr>
              <a:t>QUAL É A SUA FUNÇÃO?</a:t>
            </a:r>
          </a:p>
          <a:p>
            <a:pPr lvl="0">
              <a:defRPr/>
            </a:pPr>
            <a:r>
              <a:rPr lang="pt-BR" sz="2400" i="1" dirty="0" smtClean="0">
                <a:solidFill>
                  <a:srgbClr val="003300"/>
                </a:solidFill>
                <a:latin typeface="Calibri"/>
              </a:rPr>
              <a:t>Resistir a mudanças no pH da solução</a:t>
            </a:r>
          </a:p>
          <a:p>
            <a:pPr lvl="0">
              <a:defRPr/>
            </a:pPr>
            <a:endParaRPr lang="pt-BR" sz="2400" i="1" dirty="0" smtClean="0">
              <a:solidFill>
                <a:srgbClr val="003300"/>
              </a:solidFill>
              <a:latin typeface="Calibri"/>
            </a:endParaRPr>
          </a:p>
          <a:p>
            <a:pPr lvl="0">
              <a:defRPr/>
            </a:pPr>
            <a:r>
              <a:rPr lang="pt-BR" sz="2400" b="1" i="1" dirty="0" smtClean="0">
                <a:solidFill>
                  <a:srgbClr val="003300"/>
                </a:solidFill>
                <a:latin typeface="Calibri"/>
              </a:rPr>
              <a:t>É COMPOSTA DO QUÊ?</a:t>
            </a:r>
            <a:endParaRPr lang="pt-BR" sz="2400" b="1" i="1" dirty="0" smtClean="0">
              <a:solidFill>
                <a:srgbClr val="003300"/>
              </a:solidFill>
              <a:latin typeface="+mj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r="5043"/>
          <a:stretch>
            <a:fillRect/>
          </a:stretch>
        </p:blipFill>
        <p:spPr bwMode="auto">
          <a:xfrm>
            <a:off x="2719942" y="3672321"/>
            <a:ext cx="6235145" cy="285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0825" y="450850"/>
            <a:ext cx="33065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Solução Tampão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  <p:sp>
        <p:nvSpPr>
          <p:cNvPr id="4" name="CaixaDeTexto 8"/>
          <p:cNvSpPr txBox="1"/>
          <p:nvPr/>
        </p:nvSpPr>
        <p:spPr>
          <a:xfrm>
            <a:off x="188912" y="1097181"/>
            <a:ext cx="87661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400" b="1" i="1" dirty="0" smtClean="0">
                <a:solidFill>
                  <a:srgbClr val="003300"/>
                </a:solidFill>
                <a:latin typeface="Calibri"/>
              </a:rPr>
              <a:t>É COMPOSTA DO QUÊ?</a:t>
            </a:r>
          </a:p>
          <a:p>
            <a:pPr lvl="0">
              <a:defRPr/>
            </a:pPr>
            <a:r>
              <a:rPr lang="pt-BR" sz="2400" i="1" dirty="0" smtClean="0">
                <a:solidFill>
                  <a:srgbClr val="003300"/>
                </a:solidFill>
                <a:latin typeface="Calibri"/>
              </a:rPr>
              <a:t>(Maioria) mistura entre um ácido fraco e o sal contendo a base conjugada.</a:t>
            </a:r>
          </a:p>
          <a:p>
            <a:pPr lvl="0">
              <a:defRPr/>
            </a:pPr>
            <a:endParaRPr lang="pt-BR" sz="2400" i="1" dirty="0" smtClean="0">
              <a:solidFill>
                <a:srgbClr val="003300"/>
              </a:solidFill>
              <a:latin typeface="Calibri"/>
            </a:endParaRPr>
          </a:p>
          <a:p>
            <a:pPr lvl="0">
              <a:defRPr/>
            </a:pPr>
            <a:r>
              <a:rPr lang="pt-BR" sz="2400" i="1" dirty="0" smtClean="0">
                <a:solidFill>
                  <a:srgbClr val="003300"/>
                </a:solidFill>
                <a:latin typeface="Calibri"/>
              </a:rPr>
              <a:t>Ex: Mistura de Ácido Acético e Acetato de Sódio</a:t>
            </a:r>
            <a:r>
              <a:rPr lang="pt-BR" sz="2400" i="1" dirty="0" smtClean="0">
                <a:solidFill>
                  <a:srgbClr val="003300"/>
                </a:solidFill>
                <a:latin typeface="+mj-lt"/>
              </a:rPr>
              <a:t>.</a:t>
            </a:r>
          </a:p>
          <a:p>
            <a:pPr lvl="0">
              <a:defRPr/>
            </a:pPr>
            <a:endParaRPr lang="pt-BR" sz="2400" i="1" dirty="0" smtClean="0">
              <a:solidFill>
                <a:srgbClr val="003300"/>
              </a:solidFill>
              <a:latin typeface="+mj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r="5043"/>
          <a:stretch>
            <a:fillRect/>
          </a:stretch>
        </p:blipFill>
        <p:spPr bwMode="auto">
          <a:xfrm>
            <a:off x="2719942" y="3672321"/>
            <a:ext cx="6235145" cy="285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4" name="Text Box 4"/>
          <p:cNvSpPr txBox="1">
            <a:spLocks noChangeArrowheads="1"/>
          </p:cNvSpPr>
          <p:nvPr/>
        </p:nvSpPr>
        <p:spPr bwMode="auto">
          <a:xfrm>
            <a:off x="395288" y="3860800"/>
            <a:ext cx="8280400" cy="41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  <a:buFontTx/>
              <a:buChar char="•"/>
            </a:pPr>
            <a:r>
              <a:rPr lang="pt-B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Exemplos:</a:t>
            </a:r>
          </a:p>
        </p:txBody>
      </p:sp>
      <p:pic>
        <p:nvPicPr>
          <p:cNvPr id="358412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38" y="3429000"/>
            <a:ext cx="5073650" cy="29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8413" name="Text Box 13"/>
          <p:cNvSpPr txBox="1">
            <a:spLocks noChangeArrowheads="1"/>
          </p:cNvSpPr>
          <p:nvPr/>
        </p:nvSpPr>
        <p:spPr bwMode="auto">
          <a:xfrm>
            <a:off x="1979613" y="5805488"/>
            <a:ext cx="208915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1800" b="1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Sítio ativo da Quimotripsina</a:t>
            </a:r>
          </a:p>
        </p:txBody>
      </p:sp>
      <p:sp>
        <p:nvSpPr>
          <p:cNvPr id="358414" name="Text Box 14"/>
          <p:cNvSpPr txBox="1">
            <a:spLocks noChangeArrowheads="1"/>
          </p:cNvSpPr>
          <p:nvPr/>
        </p:nvSpPr>
        <p:spPr bwMode="auto">
          <a:xfrm>
            <a:off x="6877050" y="3429000"/>
            <a:ext cx="2089150" cy="41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1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Amida </a:t>
            </a:r>
          </a:p>
        </p:txBody>
      </p:sp>
      <p:sp>
        <p:nvSpPr>
          <p:cNvPr id="358415" name="Text Box 15"/>
          <p:cNvSpPr txBox="1">
            <a:spLocks noChangeArrowheads="1"/>
          </p:cNvSpPr>
          <p:nvPr/>
        </p:nvSpPr>
        <p:spPr bwMode="auto">
          <a:xfrm>
            <a:off x="5003800" y="5516563"/>
            <a:ext cx="1655763" cy="41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</a:t>
            </a:r>
          </a:p>
        </p:txBody>
      </p:sp>
      <p:sp>
        <p:nvSpPr>
          <p:cNvPr id="358416" name="Text Box 16"/>
          <p:cNvSpPr txBox="1">
            <a:spLocks noChangeArrowheads="1"/>
          </p:cNvSpPr>
          <p:nvPr/>
        </p:nvSpPr>
        <p:spPr bwMode="auto">
          <a:xfrm>
            <a:off x="5940425" y="5084763"/>
            <a:ext cx="1655763" cy="41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18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</a:t>
            </a:r>
          </a:p>
        </p:txBody>
      </p:sp>
      <p:pic>
        <p:nvPicPr>
          <p:cNvPr id="358417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5013325"/>
            <a:ext cx="113665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18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7988" y="3860800"/>
            <a:ext cx="4857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19" name="Picture 1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4213" y="5929497"/>
            <a:ext cx="798513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8420" name="Text Box 20"/>
          <p:cNvSpPr txBox="1">
            <a:spLocks noChangeArrowheads="1"/>
          </p:cNvSpPr>
          <p:nvPr/>
        </p:nvSpPr>
        <p:spPr bwMode="auto">
          <a:xfrm>
            <a:off x="323850" y="4508500"/>
            <a:ext cx="1655763" cy="41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pt-BR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Produtos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684213" y="1844675"/>
            <a:ext cx="8064500" cy="1295132"/>
          </a:xfrm>
          <a:prstGeom prst="rect">
            <a:avLst/>
          </a:prstGeom>
          <a:solidFill>
            <a:srgbClr val="CCFF99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sz="2000">
              <a:latin typeface="+mj-lt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50824" y="808897"/>
            <a:ext cx="8497889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FontTx/>
              <a:buChar char="•"/>
            </a:pPr>
            <a:r>
              <a:rPr lang="pt-BR" sz="28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Por quê preciso aprender este tópico?</a:t>
            </a:r>
          </a:p>
          <a:p>
            <a:pPr>
              <a:lnSpc>
                <a:spcPct val="125000"/>
              </a:lnSpc>
              <a:buFontTx/>
              <a:buChar char="•"/>
            </a:pPr>
            <a:endParaRPr lang="pt-BR" sz="2800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lvl="1">
              <a:lnSpc>
                <a:spcPct val="125000"/>
              </a:lnSpc>
              <a:buFontTx/>
              <a:buChar char="•"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Ácidos e bases são OBVIAMENTE importantes pois várias reações orgânicas e biológicas são catalisadas por ácidos ou bases. </a:t>
            </a:r>
          </a:p>
          <a:p>
            <a:pPr lvl="1">
              <a:lnSpc>
                <a:spcPct val="125000"/>
              </a:lnSpc>
              <a:buFontTx/>
              <a:buChar char="•"/>
            </a:pP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Importância tanto na Bioquímica como na Química Orgânica</a:t>
            </a:r>
          </a:p>
          <a:p>
            <a:pPr>
              <a:lnSpc>
                <a:spcPct val="125000"/>
              </a:lnSpc>
              <a:buFontTx/>
              <a:buChar char="•"/>
            </a:pPr>
            <a:endParaRPr lang="pt-BR" sz="2000" b="1" dirty="0"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6136" y="1995417"/>
            <a:ext cx="7191728" cy="143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C5CF"/>
              </a:clrFrom>
              <a:clrTo>
                <a:srgbClr val="FFC5CF">
                  <a:alpha val="0"/>
                </a:srgbClr>
              </a:clrTo>
            </a:clrChange>
          </a:blip>
          <a:srcRect b="3240"/>
          <a:stretch>
            <a:fillRect/>
          </a:stretch>
        </p:blipFill>
        <p:spPr bwMode="auto">
          <a:xfrm>
            <a:off x="976135" y="4738930"/>
            <a:ext cx="7485838" cy="128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0825" y="1349086"/>
            <a:ext cx="3679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>
                <a:latin typeface="+mj-lt"/>
              </a:rPr>
              <a:t>Henderson-Hasselbalch</a:t>
            </a:r>
            <a:endParaRPr lang="pt-BR" sz="2800" b="1" dirty="0">
              <a:latin typeface="+mj-lt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0825" y="450850"/>
            <a:ext cx="33065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Solução Tampão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240" y="1546509"/>
            <a:ext cx="8849520" cy="3764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450850"/>
            <a:ext cx="33065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Solução Tampão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0825" y="450850"/>
            <a:ext cx="33065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Solução Tampão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112" y="1136980"/>
            <a:ext cx="8105776" cy="292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944" y="1339411"/>
            <a:ext cx="6583680" cy="1174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6178" y="2426961"/>
            <a:ext cx="6951644" cy="10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5716" y="3429000"/>
            <a:ext cx="2609488" cy="59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7127" y="4199210"/>
            <a:ext cx="8509746" cy="970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2381" y="5310616"/>
            <a:ext cx="7832307" cy="967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0825" y="450850"/>
            <a:ext cx="33065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Solução Tampão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076" y="1961267"/>
            <a:ext cx="6808425" cy="63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b="57162"/>
          <a:stretch>
            <a:fillRect/>
          </a:stretch>
        </p:blipFill>
        <p:spPr bwMode="auto">
          <a:xfrm>
            <a:off x="616944" y="1417671"/>
            <a:ext cx="6583680" cy="50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944" y="2646046"/>
            <a:ext cx="7889588" cy="113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50"/>
            <a:ext cx="33065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Solução Tampão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076" y="1640777"/>
            <a:ext cx="6808425" cy="63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b="57162"/>
          <a:stretch>
            <a:fillRect/>
          </a:stretch>
        </p:blipFill>
        <p:spPr bwMode="auto">
          <a:xfrm>
            <a:off x="616944" y="1097181"/>
            <a:ext cx="6583680" cy="50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244" y="4058705"/>
            <a:ext cx="8677233" cy="107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2841" y="2271614"/>
            <a:ext cx="7561847" cy="98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28003" y="3258634"/>
            <a:ext cx="2545241" cy="64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0825" y="450850"/>
            <a:ext cx="33065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Solução Tampão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825" y="5269793"/>
            <a:ext cx="8689652" cy="112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0825" y="450850"/>
            <a:ext cx="33065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Solução Tampão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097181"/>
            <a:ext cx="8761845" cy="5039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30000"/>
          </a:blip>
          <a:srcRect/>
          <a:stretch>
            <a:fillRect/>
          </a:stretch>
        </p:blipFill>
        <p:spPr bwMode="auto">
          <a:xfrm>
            <a:off x="1012480" y="1097180"/>
            <a:ext cx="7119040" cy="5760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450850"/>
            <a:ext cx="33065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Solução Tampão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9818" y="1235266"/>
            <a:ext cx="8464364" cy="535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0825" y="450850"/>
            <a:ext cx="18630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Exercício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5" name="Rectangle 5"/>
          <p:cNvSpPr>
            <a:spLocks noChangeArrowheads="1"/>
          </p:cNvSpPr>
          <p:nvPr/>
        </p:nvSpPr>
        <p:spPr bwMode="auto">
          <a:xfrm>
            <a:off x="179388" y="858838"/>
            <a:ext cx="1964384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pt-BR" sz="20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RESUMO GERAL:</a:t>
            </a:r>
            <a:endParaRPr lang="en-US" sz="2000" b="1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450577" name="Rectangle 17"/>
          <p:cNvSpPr>
            <a:spLocks noChangeArrowheads="1"/>
          </p:cNvSpPr>
          <p:nvPr/>
        </p:nvSpPr>
        <p:spPr bwMode="auto">
          <a:xfrm>
            <a:off x="3924300" y="1074738"/>
            <a:ext cx="10965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400" b="1" i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ACIDEZ</a:t>
            </a:r>
            <a:endParaRPr lang="en-US" sz="2400" b="1" i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450578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050" y="1628775"/>
            <a:ext cx="5041900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79" name="Rectangle 19"/>
          <p:cNvSpPr>
            <a:spLocks noChangeArrowheads="1"/>
          </p:cNvSpPr>
          <p:nvPr/>
        </p:nvSpPr>
        <p:spPr bwMode="auto">
          <a:xfrm>
            <a:off x="0" y="2216150"/>
            <a:ext cx="9144000" cy="374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pt-BR" sz="20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Quanto mais forte o ácido = menor o pKa</a:t>
            </a: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pt-BR" sz="20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Quanto mais forte o ácido = mais estável deve ser A</a:t>
            </a:r>
            <a:r>
              <a:rPr lang="pt-BR" sz="2000" b="1" baseline="30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pt-BR" sz="2000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Fatores que estabilizam A</a:t>
            </a:r>
            <a:r>
              <a:rPr lang="pt-BR" sz="2000" b="1" baseline="30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</a:p>
          <a:p>
            <a:pPr marL="342900" indent="-342900">
              <a:lnSpc>
                <a:spcPct val="120000"/>
              </a:lnSpc>
            </a:pPr>
            <a:r>
              <a:rPr lang="pt-BR" b="1" baseline="30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	</a:t>
            </a:r>
            <a:r>
              <a:rPr lang="pt-BR" b="1" i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 </a:t>
            </a:r>
            <a:r>
              <a:rPr lang="pt-BR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Eletronegatividade </a:t>
            </a:r>
            <a:r>
              <a:rPr lang="pt-BR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= quanto mais eletronegativo A (tende atrair mais elétrons), mais estável será A</a:t>
            </a:r>
            <a:r>
              <a:rPr lang="pt-BR" b="1" baseline="30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pt-BR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r>
              <a:rPr lang="pt-BR" b="1" baseline="30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	</a:t>
            </a:r>
            <a:r>
              <a:rPr lang="pt-BR" b="1" i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 </a:t>
            </a:r>
            <a:r>
              <a:rPr lang="pt-BR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Tamanho</a:t>
            </a:r>
            <a:r>
              <a:rPr lang="pt-BR" b="1" i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pt-BR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= maior o tamanho de A, carga negativa mais espalhada, mais estável será A</a:t>
            </a:r>
            <a:r>
              <a:rPr lang="pt-BR" b="1" baseline="30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pt-BR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r>
              <a:rPr lang="pt-BR" b="1" baseline="30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	</a:t>
            </a:r>
            <a:r>
              <a:rPr lang="pt-BR" b="1" i="1" dirty="0" smtClean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 </a:t>
            </a:r>
            <a:r>
              <a:rPr lang="pt-BR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Ressonância</a:t>
            </a:r>
            <a:r>
              <a:rPr lang="pt-BR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= deslocalização da carga negativa estabiliza mais A</a:t>
            </a:r>
            <a:r>
              <a:rPr lang="pt-BR" b="1" baseline="30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pt-BR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r>
              <a:rPr lang="pt-BR" b="1" i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	- </a:t>
            </a:r>
            <a:r>
              <a:rPr lang="pt-BR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Efeito Indutivo</a:t>
            </a:r>
            <a:r>
              <a:rPr lang="pt-BR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= grupos elétron-retiradores (ex: haletos) estabilizam A</a:t>
            </a:r>
            <a:r>
              <a:rPr lang="pt-BR" b="1" baseline="30000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pt-BR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r>
              <a:rPr lang="pt-BR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	-</a:t>
            </a:r>
            <a:r>
              <a:rPr lang="pt-BR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Solvatação</a:t>
            </a:r>
            <a:r>
              <a:rPr lang="pt-BR" b="1" i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pt-BR" b="1" dirty="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= estabiliza carga negativa (interações íon-dipolo), presença de grupos volumosos leva uma menor solvatação (impedimento estérico).</a:t>
            </a:r>
          </a:p>
          <a:p>
            <a:pPr marL="800100" lvl="1" indent="-342900">
              <a:lnSpc>
                <a:spcPct val="120000"/>
              </a:lnSpc>
              <a:buFontTx/>
              <a:buAutoNum type="arabicPeriod"/>
            </a:pPr>
            <a:endParaRPr lang="en-US" b="1" baseline="30000" dirty="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25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8000"/>
          </a:blip>
          <a:srcRect/>
          <a:stretch>
            <a:fillRect/>
          </a:stretch>
        </p:blipFill>
        <p:spPr bwMode="auto">
          <a:xfrm>
            <a:off x="214313" y="3644900"/>
            <a:ext cx="8713787" cy="2100263"/>
          </a:xfrm>
          <a:prstGeom prst="rect">
            <a:avLst/>
          </a:prstGeom>
          <a:noFill/>
        </p:spPr>
      </p:pic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250825" y="450850"/>
            <a:ext cx="55467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Acidos, Bases e solubilidade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358775" y="1052513"/>
            <a:ext cx="8424863" cy="185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75000"/>
              <a:buFont typeface="Symbol" pitchFamily="18" charset="2"/>
              <a:buChar char=""/>
            </a:pPr>
            <a:r>
              <a:rPr lang="en-US" altLang="en-US" sz="2500" b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Solubilidade em água como resultado da formação de sal</a:t>
            </a:r>
          </a:p>
          <a:p>
            <a:pPr lvl="1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75000"/>
              <a:buFont typeface="Symbol" pitchFamily="18" charset="2"/>
              <a:buNone/>
            </a:pPr>
            <a:r>
              <a:rPr lang="en-US" altLang="en-US" sz="2000" b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Compostos orgânicos insolúveis em água podem ser solúveis transformando-os em sais. </a:t>
            </a:r>
          </a:p>
          <a:p>
            <a:pPr lvl="1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75000"/>
              <a:buFont typeface="Symbol" pitchFamily="18" charset="2"/>
              <a:buNone/>
            </a:pPr>
            <a:r>
              <a:rPr lang="en-US" altLang="en-US" sz="2000" b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Ácidos carboxílicos insolúveis em água podem ser solúveis adicionando hidróxidos.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Rectangle 3"/>
          <p:cNvSpPr>
            <a:spLocks noChangeArrowheads="1"/>
          </p:cNvSpPr>
          <p:nvPr/>
        </p:nvSpPr>
        <p:spPr bwMode="auto">
          <a:xfrm>
            <a:off x="179388" y="858838"/>
            <a:ext cx="2274854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RESUMO GERAL:</a:t>
            </a:r>
            <a:endParaRPr lang="en-US" sz="240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487428" name="Rectangle 4"/>
          <p:cNvSpPr>
            <a:spLocks noChangeArrowheads="1"/>
          </p:cNvSpPr>
          <p:nvPr/>
        </p:nvSpPr>
        <p:spPr bwMode="auto">
          <a:xfrm>
            <a:off x="3563938" y="1074738"/>
            <a:ext cx="19845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8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BASICIDADE</a:t>
            </a:r>
            <a:endParaRPr lang="en-US" sz="2800" b="1" i="1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487430" name="Rectangle 6"/>
          <p:cNvSpPr>
            <a:spLocks noChangeArrowheads="1"/>
          </p:cNvSpPr>
          <p:nvPr/>
        </p:nvSpPr>
        <p:spPr bwMode="auto">
          <a:xfrm>
            <a:off x="0" y="2216150"/>
            <a:ext cx="9144000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Quanto </a:t>
            </a:r>
            <a:r>
              <a:rPr lang="pt-BR" sz="24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mais forte a base</a:t>
            </a: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= </a:t>
            </a:r>
            <a:r>
              <a:rPr lang="pt-BR" sz="24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mais estável deve ser BH</a:t>
            </a:r>
            <a:r>
              <a:rPr lang="pt-BR" sz="2400" b="1" baseline="30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Mas não usaremos p</a:t>
            </a:r>
            <a:r>
              <a:rPr lang="pt-BR" sz="2400" i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pt-BR" sz="2400" baseline="-25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</a:t>
            </a: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(equação acima) e sim o p</a:t>
            </a:r>
            <a:r>
              <a:rPr lang="pt-BR" sz="2400" i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pt-BR" sz="2400" baseline="-25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do ácido conjugado BH</a:t>
            </a:r>
            <a:r>
              <a:rPr lang="pt-BR" sz="2400" baseline="30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da equação abaixo:</a:t>
            </a:r>
            <a:endParaRPr lang="en-US" sz="200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pic>
        <p:nvPicPr>
          <p:cNvPr id="487431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DE1"/>
              </a:clrFrom>
              <a:clrTo>
                <a:srgbClr val="FFFDE1">
                  <a:alpha val="0"/>
                </a:srgbClr>
              </a:clrTo>
            </a:clrChange>
            <a:lum bright="-12000"/>
          </a:blip>
          <a:srcRect/>
          <a:stretch>
            <a:fillRect/>
          </a:stretch>
        </p:blipFill>
        <p:spPr bwMode="auto">
          <a:xfrm>
            <a:off x="947738" y="1628775"/>
            <a:ext cx="7246937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2"/>
          <p:cNvGrpSpPr>
            <a:grpSpLocks noChangeAspect="1"/>
          </p:cNvGrpSpPr>
          <p:nvPr/>
        </p:nvGrpSpPr>
        <p:grpSpPr bwMode="auto">
          <a:xfrm>
            <a:off x="862013" y="3716338"/>
            <a:ext cx="7419975" cy="528637"/>
            <a:chOff x="543" y="2341"/>
            <a:chExt cx="4674" cy="333"/>
          </a:xfrm>
        </p:grpSpPr>
        <p:sp>
          <p:nvSpPr>
            <p:cNvPr id="487435" name="AutoShape 11"/>
            <p:cNvSpPr>
              <a:spLocks noChangeAspect="1" noChangeArrowheads="1" noTextEdit="1"/>
            </p:cNvSpPr>
            <p:nvPr/>
          </p:nvSpPr>
          <p:spPr bwMode="auto">
            <a:xfrm>
              <a:off x="543" y="2341"/>
              <a:ext cx="4674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 sz="2000">
                <a:latin typeface="+mj-lt"/>
              </a:endParaRPr>
            </a:p>
          </p:txBody>
        </p:sp>
        <p:pic>
          <p:nvPicPr>
            <p:cNvPr id="487437" name="Picture 1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DE1"/>
                </a:clrFrom>
                <a:clrTo>
                  <a:srgbClr val="FFFDE1">
                    <a:alpha val="0"/>
                  </a:srgbClr>
                </a:clrTo>
              </a:clrChange>
              <a:lum bright="-12000"/>
            </a:blip>
            <a:srcRect/>
            <a:stretch>
              <a:fillRect/>
            </a:stretch>
          </p:blipFill>
          <p:spPr bwMode="auto">
            <a:xfrm>
              <a:off x="543" y="2341"/>
              <a:ext cx="4681" cy="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87438" name="Rectangle 14"/>
          <p:cNvSpPr>
            <a:spLocks noChangeArrowheads="1"/>
          </p:cNvSpPr>
          <p:nvPr/>
        </p:nvSpPr>
        <p:spPr bwMode="auto">
          <a:xfrm>
            <a:off x="0" y="4365625"/>
            <a:ext cx="9144000" cy="171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3. </a:t>
            </a:r>
            <a:r>
              <a:rPr lang="pt-BR" sz="24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</a:t>
            </a:r>
            <a:r>
              <a:rPr lang="pt-BR" sz="2400" b="1" i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pt-BR" sz="2400" b="1" baseline="-25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</a:t>
            </a:r>
            <a:r>
              <a:rPr lang="pt-BR" sz="24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BH</a:t>
            </a:r>
            <a:r>
              <a:rPr lang="pt-BR" sz="2400" b="1" baseline="30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pt-BR" sz="24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=</a:t>
            </a: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  <a:r>
              <a:rPr lang="pt-BR" sz="24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p</a:t>
            </a:r>
            <a:r>
              <a:rPr lang="pt-BR" sz="2400" b="1" i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pt-BR" sz="2400" b="1" baseline="-25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aH</a:t>
            </a:r>
            <a:r>
              <a:rPr lang="pt-BR" sz="24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de B</a:t>
            </a: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</a:p>
          <a:p>
            <a:pPr marL="342900" indent="-342900">
              <a:lnSpc>
                <a:spcPct val="120000"/>
              </a:lnSpc>
            </a:pP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4. Quanto </a:t>
            </a:r>
            <a:r>
              <a:rPr lang="pt-BR" sz="24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mais forte a base = mais estável deve ser BH</a:t>
            </a:r>
            <a:r>
              <a:rPr lang="pt-BR" sz="2400" b="1" baseline="30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endParaRPr lang="pt-BR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  <a:p>
            <a:pPr marL="342900" indent="-342900">
              <a:lnSpc>
                <a:spcPct val="120000"/>
              </a:lnSpc>
            </a:pP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5. Mais estável BH</a:t>
            </a:r>
            <a:r>
              <a:rPr lang="pt-BR" sz="2400" baseline="30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= maior p</a:t>
            </a:r>
            <a:r>
              <a:rPr lang="pt-BR" sz="2400" i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K</a:t>
            </a:r>
            <a:r>
              <a:rPr lang="pt-BR" sz="2400" baseline="-250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aH</a:t>
            </a:r>
            <a:r>
              <a:rPr lang="pt-BR" sz="2400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</a:t>
            </a:r>
          </a:p>
          <a:p>
            <a:pPr marL="342900" indent="-342900">
              <a:lnSpc>
                <a:spcPct val="120000"/>
              </a:lnSpc>
            </a:pPr>
            <a:endParaRPr lang="en-US" sz="2400" baseline="30000">
              <a:solidFill>
                <a:srgbClr val="00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</a:endParaRPr>
          </a:p>
        </p:txBody>
      </p:sp>
      <p:sp>
        <p:nvSpPr>
          <p:cNvPr id="487439" name="AutoShape 15"/>
          <p:cNvSpPr>
            <a:spLocks noChangeArrowheads="1"/>
          </p:cNvSpPr>
          <p:nvPr/>
        </p:nvSpPr>
        <p:spPr bwMode="auto">
          <a:xfrm>
            <a:off x="644525" y="3611563"/>
            <a:ext cx="7848600" cy="720725"/>
          </a:xfrm>
          <a:prstGeom prst="roundRect">
            <a:avLst>
              <a:gd name="adj" fmla="val 16667"/>
            </a:avLst>
          </a:prstGeom>
          <a:noFill/>
          <a:ln w="22225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 sz="200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40675" y="1443192"/>
            <a:ext cx="5883007" cy="25338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8"/>
          <p:cNvSpPr txBox="1"/>
          <p:nvPr/>
        </p:nvSpPr>
        <p:spPr>
          <a:xfrm>
            <a:off x="188913" y="181956"/>
            <a:ext cx="87661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pt-BR" sz="3200" b="1" i="1" dirty="0" smtClean="0">
              <a:solidFill>
                <a:srgbClr val="003300"/>
              </a:solidFill>
              <a:latin typeface="Calibri"/>
            </a:endParaRPr>
          </a:p>
          <a:p>
            <a:pPr lvl="0" algn="ctr">
              <a:defRPr/>
            </a:pPr>
            <a:r>
              <a:rPr lang="pt-BR" sz="3200" b="1" i="1" dirty="0" smtClean="0">
                <a:solidFill>
                  <a:srgbClr val="003300"/>
                </a:solidFill>
                <a:latin typeface="Calibri"/>
              </a:rPr>
              <a:t>ESTUDAR!!!!</a:t>
            </a:r>
          </a:p>
          <a:p>
            <a:pPr lvl="0" algn="ctr">
              <a:defRPr/>
            </a:pPr>
            <a:endParaRPr lang="pt-BR" sz="3200" b="1" i="1" dirty="0" smtClean="0">
              <a:solidFill>
                <a:srgbClr val="003300"/>
              </a:solidFill>
              <a:latin typeface="Calibri"/>
            </a:endParaRPr>
          </a:p>
          <a:p>
            <a:pPr lvl="1">
              <a:defRPr/>
            </a:pPr>
            <a:r>
              <a:rPr lang="pt-BR" sz="2800" b="1" i="1" dirty="0" smtClean="0">
                <a:solidFill>
                  <a:srgbClr val="003300"/>
                </a:solidFill>
                <a:latin typeface="Calibri"/>
              </a:rPr>
              <a:t> K</a:t>
            </a:r>
            <a:r>
              <a:rPr lang="pt-BR" sz="2800" b="1" i="1" baseline="-25000" dirty="0" smtClean="0">
                <a:solidFill>
                  <a:srgbClr val="003300"/>
                </a:solidFill>
                <a:latin typeface="Calibri"/>
              </a:rPr>
              <a:t>w  </a:t>
            </a:r>
            <a:r>
              <a:rPr lang="pt-BR" sz="2800" b="1" i="1" dirty="0" smtClean="0">
                <a:solidFill>
                  <a:srgbClr val="003300"/>
                </a:solidFill>
                <a:latin typeface="Calibri"/>
              </a:rPr>
              <a:t>E  K</a:t>
            </a:r>
            <a:r>
              <a:rPr lang="pt-BR" sz="2800" b="1" i="1" baseline="-25000" dirty="0" smtClean="0">
                <a:solidFill>
                  <a:srgbClr val="003300"/>
                </a:solidFill>
                <a:latin typeface="Calibri"/>
              </a:rPr>
              <a:t>H </a:t>
            </a:r>
            <a:r>
              <a:rPr lang="pt-BR" sz="2800" b="1" i="1" dirty="0" smtClean="0">
                <a:solidFill>
                  <a:srgbClr val="003300"/>
                </a:solidFill>
                <a:latin typeface="Calibri"/>
              </a:rPr>
              <a:t>: PARA QUE SERVEM?</a:t>
            </a:r>
          </a:p>
          <a:p>
            <a:pPr lvl="1">
              <a:defRPr/>
            </a:pPr>
            <a:endParaRPr lang="pt-BR" sz="2800" b="1" i="1" dirty="0" smtClean="0">
              <a:solidFill>
                <a:srgbClr val="003300"/>
              </a:solidFill>
              <a:latin typeface="Calibri"/>
            </a:endParaRPr>
          </a:p>
          <a:p>
            <a:pPr lvl="1">
              <a:defRPr/>
            </a:pPr>
            <a:r>
              <a:rPr lang="pt-BR" sz="2800" b="1" i="1" dirty="0" smtClean="0">
                <a:solidFill>
                  <a:srgbClr val="003300"/>
                </a:solidFill>
                <a:latin typeface="Calibri"/>
              </a:rPr>
              <a:t>Ácidos Polipróticos</a:t>
            </a:r>
          </a:p>
          <a:p>
            <a:pPr lvl="1">
              <a:defRPr/>
            </a:pPr>
            <a:endParaRPr lang="pt-BR" sz="2800" b="1" i="1" dirty="0" smtClean="0">
              <a:solidFill>
                <a:srgbClr val="003300"/>
              </a:solidFill>
              <a:latin typeface="Calibri"/>
            </a:endParaRPr>
          </a:p>
          <a:p>
            <a:pPr lvl="1">
              <a:defRPr/>
            </a:pPr>
            <a:r>
              <a:rPr lang="pt-BR" sz="2800" b="1" i="1" dirty="0" smtClean="0">
                <a:solidFill>
                  <a:srgbClr val="003300"/>
                </a:solidFill>
                <a:latin typeface="Calibri"/>
              </a:rPr>
              <a:t>Curvas de Titulação</a:t>
            </a:r>
          </a:p>
          <a:p>
            <a:pPr lvl="1">
              <a:defRPr/>
            </a:pPr>
            <a:endParaRPr lang="pt-BR" sz="2800" b="1" i="1" dirty="0" smtClean="0">
              <a:solidFill>
                <a:srgbClr val="0F5D00"/>
              </a:solidFill>
              <a:latin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0825" y="450850"/>
            <a:ext cx="352211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Exercícios da lista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8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8000"/>
          </a:blip>
          <a:srcRect/>
          <a:stretch>
            <a:fillRect/>
          </a:stretch>
        </p:blipFill>
        <p:spPr bwMode="auto">
          <a:xfrm>
            <a:off x="34925" y="2060575"/>
            <a:ext cx="9036050" cy="2247900"/>
          </a:xfrm>
          <a:prstGeom prst="rect">
            <a:avLst/>
          </a:prstGeom>
          <a:noFill/>
        </p:spPr>
      </p:pic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250825" y="450850"/>
            <a:ext cx="55467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Acidos, Bases e solubilidade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358775" y="1052513"/>
            <a:ext cx="8424863" cy="450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75000"/>
              <a:buFont typeface="Symbol" pitchFamily="18" charset="2"/>
              <a:buChar char=""/>
            </a:pPr>
            <a:r>
              <a:rPr lang="en-US" altLang="en-US" sz="2500" b="1" dirty="0" err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Solubilidade</a:t>
            </a:r>
            <a:r>
              <a:rPr lang="en-US" altLang="en-US" sz="25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 </a:t>
            </a:r>
            <a:r>
              <a:rPr lang="en-US" altLang="en-US" sz="2500" b="1" dirty="0" err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em</a:t>
            </a:r>
            <a:r>
              <a:rPr lang="en-US" altLang="en-US" sz="25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 </a:t>
            </a:r>
            <a:r>
              <a:rPr lang="en-US" altLang="en-US" sz="2500" b="1" dirty="0" err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água</a:t>
            </a:r>
            <a:r>
              <a:rPr lang="en-US" altLang="en-US" sz="25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 </a:t>
            </a:r>
            <a:r>
              <a:rPr lang="en-US" altLang="en-US" sz="2500" b="1" dirty="0" err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como</a:t>
            </a:r>
            <a:r>
              <a:rPr lang="en-US" altLang="en-US" sz="25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 </a:t>
            </a:r>
            <a:r>
              <a:rPr lang="en-US" altLang="en-US" sz="2500" b="1" dirty="0" err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resultado</a:t>
            </a:r>
            <a:r>
              <a:rPr lang="en-US" altLang="en-US" sz="25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 </a:t>
            </a:r>
            <a:r>
              <a:rPr lang="en-US" altLang="en-US" sz="2500" b="1" dirty="0" err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da</a:t>
            </a:r>
            <a:r>
              <a:rPr lang="en-US" altLang="en-US" sz="25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 </a:t>
            </a:r>
            <a:r>
              <a:rPr lang="en-US" altLang="en-US" sz="2500" b="1" dirty="0" err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formação</a:t>
            </a:r>
            <a:r>
              <a:rPr lang="en-US" altLang="en-US" sz="25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 de </a:t>
            </a:r>
            <a:r>
              <a:rPr lang="en-US" altLang="en-US" sz="2500" b="1" dirty="0" err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sal</a:t>
            </a:r>
            <a:endParaRPr lang="en-US" altLang="en-US" sz="25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  <p:sp>
        <p:nvSpPr>
          <p:cNvPr id="481285" name="Rectangle 5"/>
          <p:cNvSpPr>
            <a:spLocks noChangeArrowheads="1"/>
          </p:cNvSpPr>
          <p:nvPr/>
        </p:nvSpPr>
        <p:spPr bwMode="auto">
          <a:xfrm>
            <a:off x="161925" y="4581525"/>
            <a:ext cx="882015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2"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2000" b="1">
                <a:solidFill>
                  <a:srgbClr val="003300"/>
                </a:solidFill>
                <a:latin typeface="+mj-lt"/>
                <a:cs typeface="Lucida Sans Unicode" pitchFamily="34" charset="0"/>
              </a:rPr>
              <a:t>Aminas insolúveis podem ser solúveis em água adicionando-se solução de ácido clorídrico.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EB3AD0-18F8-4E9F-94D2-9B464E4EBF8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3" name="Oval 3"/>
          <p:cNvSpPr>
            <a:spLocks noChangeArrowheads="1"/>
          </p:cNvSpPr>
          <p:nvPr/>
        </p:nvSpPr>
        <p:spPr bwMode="auto">
          <a:xfrm>
            <a:off x="0" y="1315668"/>
            <a:ext cx="4572000" cy="4608513"/>
          </a:xfrm>
          <a:prstGeom prst="ellipse">
            <a:avLst/>
          </a:prstGeom>
          <a:solidFill>
            <a:srgbClr val="99CCFF"/>
          </a:solidFill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4" name="Oval 4"/>
          <p:cNvSpPr>
            <a:spLocks noChangeArrowheads="1"/>
          </p:cNvSpPr>
          <p:nvPr/>
        </p:nvSpPr>
        <p:spPr bwMode="auto">
          <a:xfrm>
            <a:off x="900113" y="2799981"/>
            <a:ext cx="3167062" cy="3097212"/>
          </a:xfrm>
          <a:prstGeom prst="ellipse">
            <a:avLst/>
          </a:prstGeom>
          <a:solidFill>
            <a:srgbClr val="CCFFCC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5" name="Oval 5"/>
          <p:cNvSpPr>
            <a:spLocks noChangeArrowheads="1"/>
          </p:cNvSpPr>
          <p:nvPr/>
        </p:nvSpPr>
        <p:spPr bwMode="auto">
          <a:xfrm>
            <a:off x="1885950" y="3919168"/>
            <a:ext cx="1943100" cy="1884363"/>
          </a:xfrm>
          <a:prstGeom prst="ellipse">
            <a:avLst/>
          </a:prstGeom>
          <a:solidFill>
            <a:srgbClr val="FFFF99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1454055" y="3058136"/>
            <a:ext cx="1905000" cy="82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927" tIns="41464" rIns="82927" bIns="41464">
            <a:spAutoFit/>
          </a:bodyPr>
          <a:lstStyle/>
          <a:p>
            <a:pPr algn="ctr"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pt-BR" sz="28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Br</a:t>
            </a:r>
            <a:r>
              <a:rPr lang="en-US" sz="28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ø</a:t>
            </a:r>
            <a:r>
              <a:rPr lang="pt-BR" sz="28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nsted</a:t>
            </a:r>
          </a:p>
          <a:p>
            <a:pPr algn="ctr"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pt-BR" sz="24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(+H</a:t>
            </a:r>
            <a:r>
              <a:rPr lang="pt-BR" sz="2400" b="1" baseline="30000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+</a:t>
            </a:r>
            <a:r>
              <a:rPr lang="pt-BR" sz="24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 / -H</a:t>
            </a:r>
            <a:r>
              <a:rPr lang="pt-BR" sz="2400" b="1" baseline="30000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+</a:t>
            </a:r>
            <a:r>
              <a:rPr lang="pt-BR" sz="24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)</a:t>
            </a:r>
            <a:endParaRPr lang="en-US" sz="24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2008187" y="4470725"/>
            <a:ext cx="1820863" cy="82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927" tIns="41464" rIns="82927" bIns="41464">
            <a:spAutoFit/>
          </a:bodyPr>
          <a:lstStyle/>
          <a:p>
            <a:pPr algn="ctr"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pt-BR" sz="28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Arrhenius</a:t>
            </a:r>
          </a:p>
          <a:p>
            <a:pPr algn="ctr"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pt-BR" sz="24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(H</a:t>
            </a:r>
            <a:r>
              <a:rPr lang="pt-BR" sz="2400" b="1" baseline="30000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+</a:t>
            </a:r>
            <a:r>
              <a:rPr lang="pt-BR" sz="24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 / OH</a:t>
            </a:r>
            <a:r>
              <a:rPr lang="pt-BR" sz="2400" b="1" baseline="30000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-</a:t>
            </a:r>
            <a:r>
              <a:rPr lang="pt-BR" sz="24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)</a:t>
            </a:r>
            <a:endParaRPr lang="en-US" sz="24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  <p:sp>
        <p:nvSpPr>
          <p:cNvPr id="48" name="AutoShape 9"/>
          <p:cNvSpPr>
            <a:spLocks noChangeArrowheads="1"/>
          </p:cNvSpPr>
          <p:nvPr/>
        </p:nvSpPr>
        <p:spPr bwMode="auto">
          <a:xfrm>
            <a:off x="3203575" y="2130056"/>
            <a:ext cx="1584325" cy="215900"/>
          </a:xfrm>
          <a:prstGeom prst="rightArrow">
            <a:avLst>
              <a:gd name="adj1" fmla="val 42537"/>
              <a:gd name="adj2" fmla="val 86020"/>
            </a:avLst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9" name="AutoShape 11"/>
          <p:cNvSpPr>
            <a:spLocks noChangeArrowheads="1"/>
          </p:cNvSpPr>
          <p:nvPr/>
        </p:nvSpPr>
        <p:spPr bwMode="auto">
          <a:xfrm>
            <a:off x="3348038" y="3858843"/>
            <a:ext cx="1584325" cy="215900"/>
          </a:xfrm>
          <a:prstGeom prst="rightArrow">
            <a:avLst>
              <a:gd name="adj1" fmla="val 42537"/>
              <a:gd name="adj2" fmla="val 86020"/>
            </a:avLst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0" name="AutoShape 12"/>
          <p:cNvSpPr>
            <a:spLocks noChangeArrowheads="1"/>
          </p:cNvSpPr>
          <p:nvPr/>
        </p:nvSpPr>
        <p:spPr bwMode="auto">
          <a:xfrm>
            <a:off x="2987675" y="5298706"/>
            <a:ext cx="1584325" cy="215900"/>
          </a:xfrm>
          <a:prstGeom prst="rightArrow">
            <a:avLst>
              <a:gd name="adj1" fmla="val 42537"/>
              <a:gd name="adj2" fmla="val 86020"/>
            </a:avLst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pic>
        <p:nvPicPr>
          <p:cNvPr id="51" name="Picture 1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12" t="62701" r="12119" b="12878"/>
          <a:stretch>
            <a:fillRect/>
          </a:stretch>
        </p:blipFill>
        <p:spPr bwMode="auto">
          <a:xfrm>
            <a:off x="4787900" y="1626818"/>
            <a:ext cx="4356100" cy="1039813"/>
          </a:xfrm>
          <a:prstGeom prst="rect">
            <a:avLst/>
          </a:prstGeom>
          <a:noFill/>
        </p:spPr>
      </p:pic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900113" y="1716065"/>
            <a:ext cx="2592387" cy="82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927" tIns="41464" rIns="82927" bIns="41464">
            <a:spAutoFit/>
          </a:bodyPr>
          <a:lstStyle/>
          <a:p>
            <a:pPr algn="ctr"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pt-BR" sz="28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Lewis</a:t>
            </a:r>
          </a:p>
          <a:p>
            <a:pPr algn="ctr" defTabSz="407988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pt-BR" sz="24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(par de elétrons)</a:t>
            </a:r>
            <a:endParaRPr lang="en-US" sz="24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  <p:grpSp>
        <p:nvGrpSpPr>
          <p:cNvPr id="3" name="Group 16"/>
          <p:cNvGrpSpPr>
            <a:grpSpLocks noChangeAspect="1"/>
          </p:cNvGrpSpPr>
          <p:nvPr/>
        </p:nvGrpSpPr>
        <p:grpSpPr bwMode="auto">
          <a:xfrm>
            <a:off x="4959350" y="3785818"/>
            <a:ext cx="4184650" cy="361950"/>
            <a:chOff x="3124" y="2704"/>
            <a:chExt cx="2636" cy="228"/>
          </a:xfrm>
        </p:grpSpPr>
        <p:sp>
          <p:nvSpPr>
            <p:cNvPr id="54" name="AutoShape 15"/>
            <p:cNvSpPr>
              <a:spLocks noChangeAspect="1" noChangeArrowheads="1" noTextEdit="1"/>
            </p:cNvSpPr>
            <p:nvPr/>
          </p:nvSpPr>
          <p:spPr bwMode="auto">
            <a:xfrm>
              <a:off x="3124" y="2704"/>
              <a:ext cx="2636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55" name="Picture 1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24" y="2704"/>
              <a:ext cx="263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2975" y="5154243"/>
            <a:ext cx="51752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21"/>
          <p:cNvGrpSpPr>
            <a:grpSpLocks noChangeAspect="1"/>
          </p:cNvGrpSpPr>
          <p:nvPr/>
        </p:nvGrpSpPr>
        <p:grpSpPr bwMode="auto">
          <a:xfrm>
            <a:off x="5364163" y="5254256"/>
            <a:ext cx="1241425" cy="277812"/>
            <a:chOff x="3379" y="3629"/>
            <a:chExt cx="782" cy="175"/>
          </a:xfrm>
        </p:grpSpPr>
        <p:sp>
          <p:nvSpPr>
            <p:cNvPr id="58" name="AutoShape 20"/>
            <p:cNvSpPr>
              <a:spLocks noChangeAspect="1" noChangeArrowheads="1" noTextEdit="1"/>
            </p:cNvSpPr>
            <p:nvPr/>
          </p:nvSpPr>
          <p:spPr bwMode="auto">
            <a:xfrm>
              <a:off x="3379" y="3629"/>
              <a:ext cx="78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59" name="Picture 2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379" y="3629"/>
              <a:ext cx="786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0" name="Picture 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0913" y="5227268"/>
            <a:ext cx="687387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93075" y="5198693"/>
            <a:ext cx="871538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2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32588" y="5298706"/>
            <a:ext cx="542925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Rectangle 3"/>
          <p:cNvSpPr>
            <a:spLocks noChangeArrowheads="1"/>
          </p:cNvSpPr>
          <p:nvPr/>
        </p:nvSpPr>
        <p:spPr bwMode="auto">
          <a:xfrm>
            <a:off x="250825" y="450850"/>
            <a:ext cx="554671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003300"/>
                </a:solidFill>
                <a:latin typeface="+mj-lt"/>
                <a:cs typeface="Lucida Sans Unicode" pitchFamily="34" charset="0"/>
              </a:rPr>
              <a:t>Acidos, Bases e solubilidade</a:t>
            </a:r>
            <a:endParaRPr lang="en-US" sz="3600" b="1" dirty="0">
              <a:solidFill>
                <a:srgbClr val="003300"/>
              </a:solidFill>
              <a:latin typeface="+mj-lt"/>
              <a:cs typeface="Lucida Sans Unicode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56" name="Rectangle 16"/>
          <p:cNvSpPr>
            <a:spLocks noChangeArrowheads="1"/>
          </p:cNvSpPr>
          <p:nvPr/>
        </p:nvSpPr>
        <p:spPr bwMode="auto">
          <a:xfrm>
            <a:off x="165255" y="908050"/>
            <a:ext cx="4213333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3600">
                <a:solidFill>
                  <a:srgbClr val="3399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Teoria de ARRHENIUS</a:t>
            </a:r>
          </a:p>
        </p:txBody>
      </p:sp>
      <p:sp>
        <p:nvSpPr>
          <p:cNvPr id="343059" name="Rectangle 19"/>
          <p:cNvSpPr>
            <a:spLocks noChangeArrowheads="1"/>
          </p:cNvSpPr>
          <p:nvPr/>
        </p:nvSpPr>
        <p:spPr bwMode="auto">
          <a:xfrm>
            <a:off x="344643" y="1773238"/>
            <a:ext cx="318997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Ácido de Arrhenius (HA)</a:t>
            </a:r>
          </a:p>
        </p:txBody>
      </p:sp>
      <p:sp>
        <p:nvSpPr>
          <p:cNvPr id="343060" name="Rectangle 20"/>
          <p:cNvSpPr>
            <a:spLocks noChangeArrowheads="1"/>
          </p:cNvSpPr>
          <p:nvPr/>
        </p:nvSpPr>
        <p:spPr bwMode="auto">
          <a:xfrm>
            <a:off x="5169055" y="1773238"/>
            <a:ext cx="3364704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Base de Arrhenius (MOH)</a:t>
            </a:r>
          </a:p>
        </p:txBody>
      </p:sp>
      <p:sp>
        <p:nvSpPr>
          <p:cNvPr id="343062" name="Rectangle 22"/>
          <p:cNvSpPr>
            <a:spLocks noChangeArrowheads="1"/>
          </p:cNvSpPr>
          <p:nvPr/>
        </p:nvSpPr>
        <p:spPr bwMode="auto">
          <a:xfrm>
            <a:off x="2792568" y="2492375"/>
            <a:ext cx="3306996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Dissocia-se em água para formar:</a:t>
            </a:r>
          </a:p>
        </p:txBody>
      </p:sp>
      <p:sp>
        <p:nvSpPr>
          <p:cNvPr id="343063" name="AutoShape 23"/>
          <p:cNvSpPr>
            <a:spLocks noChangeArrowheads="1"/>
          </p:cNvSpPr>
          <p:nvPr/>
        </p:nvSpPr>
        <p:spPr bwMode="auto">
          <a:xfrm>
            <a:off x="1979613" y="2276475"/>
            <a:ext cx="215900" cy="865188"/>
          </a:xfrm>
          <a:prstGeom prst="downArrow">
            <a:avLst>
              <a:gd name="adj1" fmla="val 50000"/>
              <a:gd name="adj2" fmla="val 100184"/>
            </a:avLst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3064" name="AutoShape 24"/>
          <p:cNvSpPr>
            <a:spLocks noChangeArrowheads="1"/>
          </p:cNvSpPr>
          <p:nvPr/>
        </p:nvSpPr>
        <p:spPr bwMode="auto">
          <a:xfrm>
            <a:off x="6804025" y="2276475"/>
            <a:ext cx="215900" cy="865188"/>
          </a:xfrm>
          <a:prstGeom prst="downArrow">
            <a:avLst>
              <a:gd name="adj1" fmla="val 50000"/>
              <a:gd name="adj2" fmla="val 100184"/>
            </a:avLst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3065" name="Rectangle 25"/>
          <p:cNvSpPr>
            <a:spLocks noChangeArrowheads="1"/>
          </p:cNvSpPr>
          <p:nvPr/>
        </p:nvSpPr>
        <p:spPr bwMode="auto">
          <a:xfrm>
            <a:off x="920905" y="3168650"/>
            <a:ext cx="2005357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H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(aq)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 A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(aq)</a:t>
            </a:r>
          </a:p>
        </p:txBody>
      </p:sp>
      <p:sp>
        <p:nvSpPr>
          <p:cNvPr id="343067" name="Rectangle 27"/>
          <p:cNvSpPr>
            <a:spLocks noChangeArrowheads="1"/>
          </p:cNvSpPr>
          <p:nvPr/>
        </p:nvSpPr>
        <p:spPr bwMode="auto">
          <a:xfrm>
            <a:off x="5816755" y="3168650"/>
            <a:ext cx="2341988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M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(aq)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 OH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-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(aq)</a:t>
            </a:r>
          </a:p>
        </p:txBody>
      </p:sp>
      <p:sp>
        <p:nvSpPr>
          <p:cNvPr id="343069" name="Rectangle 29"/>
          <p:cNvSpPr>
            <a:spLocks noChangeArrowheads="1"/>
          </p:cNvSpPr>
          <p:nvPr/>
        </p:nvSpPr>
        <p:spPr bwMode="auto">
          <a:xfrm>
            <a:off x="2051050" y="3716338"/>
            <a:ext cx="73025" cy="4318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3070" name="Rectangle 30"/>
          <p:cNvSpPr>
            <a:spLocks noChangeArrowheads="1"/>
          </p:cNvSpPr>
          <p:nvPr/>
        </p:nvSpPr>
        <p:spPr bwMode="auto">
          <a:xfrm>
            <a:off x="6877050" y="3716338"/>
            <a:ext cx="71438" cy="4318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3071" name="Rectangle 31"/>
          <p:cNvSpPr>
            <a:spLocks noChangeArrowheads="1"/>
          </p:cNvSpPr>
          <p:nvPr/>
        </p:nvSpPr>
        <p:spPr bwMode="auto">
          <a:xfrm>
            <a:off x="2051050" y="4076700"/>
            <a:ext cx="4897438" cy="71438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3072" name="AutoShape 32"/>
          <p:cNvSpPr>
            <a:spLocks noChangeArrowheads="1"/>
          </p:cNvSpPr>
          <p:nvPr/>
        </p:nvSpPr>
        <p:spPr bwMode="auto">
          <a:xfrm>
            <a:off x="4441825" y="4076700"/>
            <a:ext cx="274638" cy="647700"/>
          </a:xfrm>
          <a:prstGeom prst="downArrow">
            <a:avLst>
              <a:gd name="adj1" fmla="val 41037"/>
              <a:gd name="adj2" fmla="val 40769"/>
            </a:avLst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pt-BR">
              <a:latin typeface="+mj-lt"/>
            </a:endParaRPr>
          </a:p>
        </p:txBody>
      </p:sp>
      <p:sp>
        <p:nvSpPr>
          <p:cNvPr id="343073" name="Rectangle 33"/>
          <p:cNvSpPr>
            <a:spLocks noChangeArrowheads="1"/>
          </p:cNvSpPr>
          <p:nvPr/>
        </p:nvSpPr>
        <p:spPr bwMode="auto">
          <a:xfrm>
            <a:off x="3865718" y="3716338"/>
            <a:ext cx="146745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Neutralização</a:t>
            </a:r>
          </a:p>
        </p:txBody>
      </p:sp>
      <p:sp>
        <p:nvSpPr>
          <p:cNvPr id="343078" name="Rectangle 38"/>
          <p:cNvSpPr>
            <a:spLocks noChangeArrowheads="1"/>
          </p:cNvSpPr>
          <p:nvPr/>
        </p:nvSpPr>
        <p:spPr bwMode="auto">
          <a:xfrm>
            <a:off x="3345018" y="4724400"/>
            <a:ext cx="2321148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MA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(aq)</a:t>
            </a:r>
            <a:r>
              <a:rPr lang="en-US" sz="2800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 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+  H</a:t>
            </a:r>
            <a:r>
              <a:rPr lang="en-US" sz="28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2</a:t>
            </a: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O</a:t>
            </a:r>
            <a:r>
              <a:rPr lang="en-US" sz="2400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(l)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11428</TotalTime>
  <Words>1969</Words>
  <Application>Microsoft Office PowerPoint</Application>
  <PresentationFormat>On-screen Show (4:3)</PresentationFormat>
  <Paragraphs>851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1_Office Theme</vt:lpstr>
      <vt:lpstr>Custom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Universidade Federal do ABC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Sandra  Felix Santos</dc:creator>
  <cp:lastModifiedBy>ufabc</cp:lastModifiedBy>
  <cp:revision>647</cp:revision>
  <dcterms:created xsi:type="dcterms:W3CDTF">2010-11-08T10:40:13Z</dcterms:created>
  <dcterms:modified xsi:type="dcterms:W3CDTF">2016-07-29T13:21:27Z</dcterms:modified>
</cp:coreProperties>
</file>